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1" r:id="rId6"/>
    <p:sldId id="263" r:id="rId7"/>
    <p:sldId id="262" r:id="rId8"/>
    <p:sldId id="264" r:id="rId9"/>
    <p:sldId id="265" r:id="rId10"/>
    <p:sldId id="267" r:id="rId11"/>
    <p:sldId id="269" r:id="rId12"/>
    <p:sldId id="270" r:id="rId13"/>
    <p:sldId id="271" r:id="rId14"/>
    <p:sldId id="272" r:id="rId15"/>
    <p:sldId id="268" r:id="rId16"/>
    <p:sldId id="266" r:id="rId17"/>
    <p:sldId id="273" r:id="rId18"/>
    <p:sldId id="274" r:id="rId19"/>
    <p:sldId id="275" r:id="rId20"/>
    <p:sldId id="276" r:id="rId21"/>
    <p:sldId id="277" r:id="rId22"/>
    <p:sldId id="278" r:id="rId23"/>
    <p:sldId id="279" r:id="rId24"/>
    <p:sldId id="280" r:id="rId25"/>
    <p:sldId id="282" r:id="rId26"/>
    <p:sldId id="283" r:id="rId27"/>
    <p:sldId id="281" r:id="rId28"/>
    <p:sldId id="285" r:id="rId29"/>
    <p:sldId id="286" r:id="rId30"/>
    <p:sldId id="287" r:id="rId31"/>
    <p:sldId id="288" r:id="rId32"/>
    <p:sldId id="289" r:id="rId33"/>
    <p:sldId id="290" r:id="rId34"/>
    <p:sldId id="292" r:id="rId35"/>
    <p:sldId id="291" r:id="rId36"/>
    <p:sldId id="293" r:id="rId37"/>
    <p:sldId id="294" r:id="rId3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CC3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84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927100"/>
            <a:ext cx="8991600" cy="4495800"/>
            <a:chOff x="0" y="584"/>
            <a:chExt cx="5664" cy="2832"/>
          </a:xfrm>
        </p:grpSpPr>
        <p:sp>
          <p:nvSpPr>
            <p:cNvPr id="5"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algn="ctr" eaLnBrk="1" hangingPunct="1">
                <a:defRPr/>
              </a:pPr>
              <a:endParaRPr lang="en-US" sz="2400">
                <a:latin typeface="Times New Roman" pitchFamily="18" charset="0"/>
              </a:endParaRPr>
            </a:p>
          </p:txBody>
        </p:sp>
        <p:sp>
          <p:nvSpPr>
            <p:cNvPr id="6"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eaLnBrk="1" hangingPunct="1">
                <a:defRPr/>
              </a:pPr>
              <a:endParaRPr lang="en-US" sz="2400">
                <a:latin typeface="Times New Roman" pitchFamily="18" charset="0"/>
              </a:endParaRPr>
            </a:p>
          </p:txBody>
        </p:sp>
        <p:sp>
          <p:nvSpPr>
            <p:cNvPr id="8"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pPr>
                <a:defRPr/>
              </a:pPr>
              <a:endParaRPr lang="en-US"/>
            </a:p>
          </p:txBody>
        </p:sp>
      </p:grpSp>
      <p:sp>
        <p:nvSpPr>
          <p:cNvPr id="5127"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5128"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9" name="Rectangle 9"/>
          <p:cNvSpPr>
            <a:spLocks noGrp="1" noChangeArrowheads="1"/>
          </p:cNvSpPr>
          <p:nvPr>
            <p:ph type="dt" sz="half" idx="10"/>
          </p:nvPr>
        </p:nvSpPr>
        <p:spPr>
          <a:xfrm>
            <a:off x="457200" y="6248400"/>
            <a:ext cx="2133600" cy="471488"/>
          </a:xfrm>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a:xfrm>
            <a:off x="3124200" y="6253163"/>
            <a:ext cx="2895600" cy="457200"/>
          </a:xfrm>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a:xfrm>
            <a:off x="6553200" y="6248400"/>
            <a:ext cx="2133600" cy="471488"/>
          </a:xfrm>
        </p:spPr>
        <p:txBody>
          <a:bodyPr/>
          <a:lstStyle>
            <a:lvl1pPr>
              <a:defRPr smtClean="0"/>
            </a:lvl1pPr>
          </a:lstStyle>
          <a:p>
            <a:pPr>
              <a:defRPr/>
            </a:pPr>
            <a:fld id="{79B98C1D-CC39-44F1-A54D-53871341112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367522DF-C531-41DB-91C2-D4744D6975E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318BFD5D-59AE-44E3-AF2C-B0BCE4EDFF2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8C750F9C-507C-4FB3-A808-B58F545E6AB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288210F-BA4F-4CA3-A3DA-E2770E6CE01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9DC5230C-0079-456F-9E3C-E9F2AAA1423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35B5C8E7-96F3-44AA-A5DF-5E7B0FDBFDF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E07B5C36-4004-4107-8E02-7A13FAF5B0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D01D1E0C-FEB2-4B0C-A261-677CA09C66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2A20F92E-D6DF-45E7-94E8-308FBEEC5DA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6917E71C-E7DB-4879-87C8-62216FEA1AD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2400"/>
            <a:ext cx="8686800" cy="6096000"/>
            <a:chOff x="0" y="96"/>
            <a:chExt cx="5472" cy="3840"/>
          </a:xfrm>
        </p:grpSpPr>
        <p:sp>
          <p:nvSpPr>
            <p:cNvPr id="409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eaLnBrk="1" hangingPunct="1">
                <a:defRPr/>
              </a:pPr>
              <a:endParaRPr lang="en-US" sz="2400">
                <a:latin typeface="Times New Roman" pitchFamily="18" charset="0"/>
              </a:endParaRPr>
            </a:p>
          </p:txBody>
        </p:sp>
        <p:sp>
          <p:nvSpPr>
            <p:cNvPr id="410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eaLnBrk="1" hangingPunct="1">
                <a:defRPr/>
              </a:pPr>
              <a:endParaRPr lang="en-US" sz="2400">
                <a:latin typeface="Times New Roman" pitchFamily="18" charset="0"/>
              </a:endParaRPr>
            </a:p>
          </p:txBody>
        </p:sp>
        <p:sp>
          <p:nvSpPr>
            <p:cNvPr id="410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pPr>
                <a:defRPr/>
              </a:pPr>
              <a:endParaRPr lang="en-US"/>
            </a:p>
          </p:txBody>
        </p:sp>
      </p:grpSp>
      <p:sp>
        <p:nvSpPr>
          <p:cNvPr id="1027"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41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lvl1pPr>
          </a:lstStyle>
          <a:p>
            <a:pPr>
              <a:defRPr/>
            </a:pPr>
            <a:endParaRPr lang="en-US"/>
          </a:p>
        </p:txBody>
      </p:sp>
      <p:sp>
        <p:nvSpPr>
          <p:cNvPr id="41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Black" pitchFamily="34" charset="0"/>
              </a:defRPr>
            </a:lvl1pPr>
          </a:lstStyle>
          <a:p>
            <a:pPr>
              <a:defRPr/>
            </a:pPr>
            <a:fld id="{29A597F1-7136-4EC8-9213-BF2B4B4B2A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Understanding By Design</a:t>
            </a:r>
          </a:p>
        </p:txBody>
      </p:sp>
      <p:sp>
        <p:nvSpPr>
          <p:cNvPr id="3075" name="Rectangle 3"/>
          <p:cNvSpPr>
            <a:spLocks noGrp="1" noChangeArrowheads="1"/>
          </p:cNvSpPr>
          <p:nvPr>
            <p:ph type="subTitle" idx="1"/>
          </p:nvPr>
        </p:nvSpPr>
        <p:spPr/>
        <p:txBody>
          <a:bodyPr/>
          <a:lstStyle/>
          <a:p>
            <a:pPr eaLnBrk="1" hangingPunct="1"/>
            <a:r>
              <a:rPr lang="en-US" sz="2400" dirty="0" smtClean="0"/>
              <a:t>Grant Wiggins and Jay </a:t>
            </a:r>
            <a:r>
              <a:rPr lang="en-US" sz="2400" dirty="0" err="1" smtClean="0"/>
              <a:t>McTigue</a:t>
            </a:r>
            <a:endParaRPr lang="en-US" sz="2400" dirty="0" smtClean="0"/>
          </a:p>
          <a:p>
            <a:pPr eaLnBrk="1" hangingPunct="1"/>
            <a:r>
              <a:rPr lang="en-US" sz="2400" dirty="0" smtClean="0"/>
              <a:t>Interpreted by Dr. Rich Hawkins and Dr. Deb </a:t>
            </a:r>
            <a:r>
              <a:rPr lang="en-US" sz="2400" dirty="0" err="1" smtClean="0"/>
              <a:t>DeLuca</a:t>
            </a:r>
            <a:endParaRPr lang="en-US" sz="2400" dirty="0" smtClean="0"/>
          </a:p>
          <a:p>
            <a:pPr eaLnBrk="1" hangingPunct="1"/>
            <a:r>
              <a:rPr lang="en-US" sz="2400" dirty="0" smtClean="0"/>
              <a:t>Presented </a:t>
            </a:r>
            <a:r>
              <a:rPr lang="en-US" sz="2400" dirty="0" err="1" smtClean="0"/>
              <a:t>By:Laura</a:t>
            </a:r>
            <a:r>
              <a:rPr lang="en-US" sz="2400" dirty="0" smtClean="0"/>
              <a:t> Mastrogiovanni</a:t>
            </a:r>
          </a:p>
          <a:p>
            <a:pPr eaLnBrk="1" hangingPunct="1"/>
            <a:endParaRPr lang="en-US" sz="2000" dirty="0" smtClean="0"/>
          </a:p>
          <a:p>
            <a:pPr eaLnBrk="1" hangingPunct="1"/>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NOOOOO EXCUSES!</a:t>
            </a:r>
          </a:p>
        </p:txBody>
      </p:sp>
      <p:sp>
        <p:nvSpPr>
          <p:cNvPr id="12291" name="Rectangle 3"/>
          <p:cNvSpPr>
            <a:spLocks noGrp="1" noChangeArrowheads="1"/>
          </p:cNvSpPr>
          <p:nvPr>
            <p:ph type="body" idx="1"/>
          </p:nvPr>
        </p:nvSpPr>
        <p:spPr/>
        <p:txBody>
          <a:bodyPr/>
          <a:lstStyle/>
          <a:p>
            <a:pPr eaLnBrk="1" hangingPunct="1">
              <a:lnSpc>
                <a:spcPct val="90000"/>
              </a:lnSpc>
            </a:pPr>
            <a:r>
              <a:rPr lang="en-US" smtClean="0"/>
              <a:t>“ …all the methods and materials we use are shaped by a clear conception of the vision of desired results (p.14)”.</a:t>
            </a:r>
          </a:p>
          <a:p>
            <a:pPr eaLnBrk="1" hangingPunct="1">
              <a:lnSpc>
                <a:spcPct val="90000"/>
              </a:lnSpc>
            </a:pPr>
            <a:r>
              <a:rPr lang="en-US" smtClean="0"/>
              <a:t>“we must state with clarity what the student should understand and be able to do as a result of any plan and irrespective of any constraints we face (p.14)”.</a:t>
            </a:r>
          </a:p>
          <a:p>
            <a:pPr eaLnBrk="1" hangingPunct="1">
              <a:lnSpc>
                <a:spcPct val="90000"/>
              </a:lnSpc>
            </a:pPr>
            <a:r>
              <a:rPr lang="en-US" smtClean="0">
                <a:solidFill>
                  <a:srgbClr val="FF0000"/>
                </a:solidFill>
              </a:rPr>
              <a:t>“Find a way or make a way” - RJH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r>
              <a:rPr lang="en-US" sz="3200" smtClean="0"/>
              <a:t>“If you don’t know exactly where you are going, then any road will get you there.”</a:t>
            </a:r>
          </a:p>
        </p:txBody>
      </p:sp>
      <p:sp>
        <p:nvSpPr>
          <p:cNvPr id="13315" name="Rectangle 3"/>
          <p:cNvSpPr>
            <a:spLocks noGrp="1" noChangeArrowheads="1"/>
          </p:cNvSpPr>
          <p:nvPr>
            <p:ph type="body" idx="1"/>
          </p:nvPr>
        </p:nvSpPr>
        <p:spPr/>
        <p:txBody>
          <a:bodyPr/>
          <a:lstStyle/>
          <a:p>
            <a:pPr eaLnBrk="1" hangingPunct="1"/>
            <a:r>
              <a:rPr lang="en-US" smtClean="0"/>
              <a:t>If we continually focus on what we like to teach and the activities and resources we’ll use, without clarifying the desired results of our teaching, then how will we know whether our designs are arbitrary or appropriate? </a:t>
            </a:r>
          </a:p>
          <a:p>
            <a:pPr eaLnBrk="1" hangingPunct="1"/>
            <a:r>
              <a:rPr lang="en-US" smtClean="0"/>
              <a:t>Can you cite a time when you or your colleagues fell into this trap?</a:t>
            </a:r>
          </a:p>
          <a:p>
            <a:pPr eaLnBrk="1" hangingPunct="1"/>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How do we…</a:t>
            </a:r>
          </a:p>
        </p:txBody>
      </p:sp>
      <p:sp>
        <p:nvSpPr>
          <p:cNvPr id="14339" name="Rectangle 3"/>
          <p:cNvSpPr>
            <a:spLocks noGrp="1" noChangeArrowheads="1"/>
          </p:cNvSpPr>
          <p:nvPr>
            <p:ph type="body" idx="1"/>
          </p:nvPr>
        </p:nvSpPr>
        <p:spPr/>
        <p:txBody>
          <a:bodyPr/>
          <a:lstStyle/>
          <a:p>
            <a:pPr eaLnBrk="1" hangingPunct="1">
              <a:lnSpc>
                <a:spcPct val="80000"/>
              </a:lnSpc>
            </a:pPr>
            <a:r>
              <a:rPr lang="en-US" sz="2400" b="1" smtClean="0"/>
              <a:t>Know our designs are arbitrary or appropriate?</a:t>
            </a:r>
          </a:p>
          <a:p>
            <a:pPr eaLnBrk="1" hangingPunct="1">
              <a:lnSpc>
                <a:spcPct val="80000"/>
              </a:lnSpc>
            </a:pPr>
            <a:r>
              <a:rPr lang="en-US" sz="2400" b="1" smtClean="0"/>
              <a:t>Separate interesting from essential learning’s?</a:t>
            </a:r>
          </a:p>
          <a:p>
            <a:pPr eaLnBrk="1" hangingPunct="1">
              <a:lnSpc>
                <a:spcPct val="80000"/>
              </a:lnSpc>
            </a:pPr>
            <a:r>
              <a:rPr lang="en-US" sz="2400" b="1" smtClean="0"/>
              <a:t>Know if it is just cute or does it count? </a:t>
            </a:r>
          </a:p>
          <a:p>
            <a:pPr eaLnBrk="1" hangingPunct="1">
              <a:lnSpc>
                <a:spcPct val="80000"/>
              </a:lnSpc>
            </a:pPr>
            <a:r>
              <a:rPr lang="en-US" sz="2400" b="1" smtClean="0"/>
              <a:t>Balance good instruction with the need to pass “the test.”</a:t>
            </a:r>
          </a:p>
          <a:p>
            <a:pPr eaLnBrk="1" hangingPunct="1">
              <a:lnSpc>
                <a:spcPct val="80000"/>
              </a:lnSpc>
            </a:pPr>
            <a:r>
              <a:rPr lang="en-US" sz="2400" b="1" smtClean="0"/>
              <a:t>Balance Inputs and Outputs?</a:t>
            </a:r>
          </a:p>
          <a:p>
            <a:pPr eaLnBrk="1" hangingPunct="1">
              <a:lnSpc>
                <a:spcPct val="80000"/>
              </a:lnSpc>
            </a:pPr>
            <a:r>
              <a:rPr lang="en-US" sz="2400" b="1" smtClean="0"/>
              <a:t>Balance formative and Summative assessments?</a:t>
            </a:r>
          </a:p>
          <a:p>
            <a:pPr eaLnBrk="1" hangingPunct="1">
              <a:lnSpc>
                <a:spcPct val="80000"/>
              </a:lnSpc>
            </a:pPr>
            <a:r>
              <a:rPr lang="en-US" sz="2400" b="1" smtClean="0"/>
              <a:t>Inform instruction? </a:t>
            </a:r>
          </a:p>
          <a:p>
            <a:pPr eaLnBrk="1" hangingPunct="1">
              <a:lnSpc>
                <a:spcPct val="80000"/>
              </a:lnSpc>
            </a:pPr>
            <a:r>
              <a:rPr lang="en-US" sz="2400" b="1" smtClean="0"/>
              <a:t>Shift from content-driven or activities design to results-driven design?  (e.g. see p. 15)</a:t>
            </a:r>
          </a:p>
          <a:p>
            <a:pPr eaLnBrk="1" hangingPunct="1">
              <a:lnSpc>
                <a:spcPct val="80000"/>
              </a:lnSpc>
            </a:pPr>
            <a:r>
              <a:rPr lang="en-US" sz="2400" b="1" smtClean="0"/>
              <a:t>Shift from fact-based knowledge to metacognition?</a:t>
            </a:r>
          </a:p>
          <a:p>
            <a:pPr eaLnBrk="1" hangingPunct="1">
              <a:lnSpc>
                <a:spcPct val="80000"/>
              </a:lnSpc>
            </a:pPr>
            <a:endParaRPr lang="en-US" sz="2400" b="1" smtClean="0"/>
          </a:p>
        </p:txBody>
      </p:sp>
      <p:sp>
        <p:nvSpPr>
          <p:cNvPr id="14340" name="Text Box 4"/>
          <p:cNvSpPr txBox="1">
            <a:spLocks noChangeArrowheads="1"/>
          </p:cNvSpPr>
          <p:nvPr/>
        </p:nvSpPr>
        <p:spPr bwMode="auto">
          <a:xfrm>
            <a:off x="914400" y="6400800"/>
            <a:ext cx="7162800" cy="366713"/>
          </a:xfrm>
          <a:prstGeom prst="rect">
            <a:avLst/>
          </a:prstGeom>
          <a:noFill/>
          <a:ln w="9525">
            <a:noFill/>
            <a:miter lim="800000"/>
            <a:headEnd/>
            <a:tailEnd/>
          </a:ln>
        </p:spPr>
        <p:txBody>
          <a:bodyPr>
            <a:spAutoFit/>
          </a:bodyPr>
          <a:lstStyle/>
          <a:p>
            <a:pPr algn="ctr">
              <a:spcBef>
                <a:spcPct val="50000"/>
              </a:spcBef>
            </a:pPr>
            <a:r>
              <a:rPr lang="en-US" b="1">
                <a:solidFill>
                  <a:schemeClr val="folHlink"/>
                </a:solidFill>
              </a:rPr>
              <a:t>Crykees, we’ve got some work to do!</a:t>
            </a:r>
            <a:r>
              <a:rPr lang="en-US" b="1"/>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800" smtClean="0"/>
              <a:t>How do we eliminate hope as our primary strategy?</a:t>
            </a:r>
          </a:p>
        </p:txBody>
      </p:sp>
      <p:sp>
        <p:nvSpPr>
          <p:cNvPr id="15363" name="Rectangle 3"/>
          <p:cNvSpPr>
            <a:spLocks noGrp="1" noChangeArrowheads="1"/>
          </p:cNvSpPr>
          <p:nvPr>
            <p:ph type="body" idx="1"/>
          </p:nvPr>
        </p:nvSpPr>
        <p:spPr/>
        <p:txBody>
          <a:bodyPr/>
          <a:lstStyle/>
          <a:p>
            <a:pPr eaLnBrk="1" hangingPunct="1">
              <a:lnSpc>
                <a:spcPct val="90000"/>
              </a:lnSpc>
            </a:pPr>
            <a:r>
              <a:rPr lang="en-US" sz="2400" smtClean="0"/>
              <a:t>Design with the “end-in-mind.”</a:t>
            </a:r>
          </a:p>
          <a:p>
            <a:pPr lvl="1" eaLnBrk="1" hangingPunct="1">
              <a:lnSpc>
                <a:spcPct val="90000"/>
              </a:lnSpc>
            </a:pPr>
            <a:r>
              <a:rPr lang="en-US" sz="2000" smtClean="0"/>
              <a:t>Remember Vision, Mission, Guiding Ideas?</a:t>
            </a:r>
          </a:p>
          <a:p>
            <a:pPr eaLnBrk="1" hangingPunct="1">
              <a:lnSpc>
                <a:spcPct val="90000"/>
              </a:lnSpc>
            </a:pPr>
            <a:r>
              <a:rPr lang="en-US" sz="2400" smtClean="0"/>
              <a:t>Answer the “why” and “so what” questions students want answered.</a:t>
            </a:r>
          </a:p>
          <a:p>
            <a:pPr eaLnBrk="1" hangingPunct="1">
              <a:lnSpc>
                <a:spcPct val="90000"/>
              </a:lnSpc>
            </a:pPr>
            <a:r>
              <a:rPr lang="en-US" sz="2400" smtClean="0"/>
              <a:t>Focused curriculum planning</a:t>
            </a:r>
          </a:p>
          <a:p>
            <a:pPr lvl="1" eaLnBrk="1" hangingPunct="1">
              <a:lnSpc>
                <a:spcPct val="90000"/>
              </a:lnSpc>
            </a:pPr>
            <a:r>
              <a:rPr lang="en-US" sz="2000" smtClean="0"/>
              <a:t>Be explicit</a:t>
            </a:r>
          </a:p>
          <a:p>
            <a:pPr lvl="1" eaLnBrk="1" hangingPunct="1">
              <a:lnSpc>
                <a:spcPct val="90000"/>
              </a:lnSpc>
            </a:pPr>
            <a:r>
              <a:rPr lang="en-US" sz="2000" smtClean="0"/>
              <a:t>Transparent Priorities (no secrets!)</a:t>
            </a:r>
          </a:p>
          <a:p>
            <a:pPr lvl="2" eaLnBrk="1" hangingPunct="1">
              <a:lnSpc>
                <a:spcPct val="90000"/>
              </a:lnSpc>
            </a:pPr>
            <a:r>
              <a:rPr lang="en-US" sz="1800" smtClean="0"/>
              <a:t>Remember Madelyn Hunter’s Anticipatory Sets?</a:t>
            </a:r>
          </a:p>
          <a:p>
            <a:pPr eaLnBrk="1" hangingPunct="1">
              <a:lnSpc>
                <a:spcPct val="90000"/>
              </a:lnSpc>
            </a:pPr>
            <a:r>
              <a:rPr lang="en-US" sz="2400" smtClean="0"/>
              <a:t>Prepare Curriculum like Floyd Football prepares for every game </a:t>
            </a:r>
          </a:p>
          <a:p>
            <a:pPr lvl="1" eaLnBrk="1" hangingPunct="1">
              <a:lnSpc>
                <a:spcPct val="90000"/>
              </a:lnSpc>
            </a:pPr>
            <a:r>
              <a:rPr lang="en-US" sz="2000" smtClean="0"/>
              <a:t>Everyone has a SV, an innovative, customized game plan and the TMT’s to make it happen!)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ctrTitle"/>
          </p:nvPr>
        </p:nvSpPr>
        <p:spPr/>
        <p:txBody>
          <a:bodyPr/>
          <a:lstStyle/>
          <a:p>
            <a:pPr eaLnBrk="1" hangingPunct="1"/>
            <a:r>
              <a:rPr lang="en-US" smtClean="0"/>
              <a:t>Let’s Review…</a:t>
            </a:r>
          </a:p>
        </p:txBody>
      </p:sp>
      <p:sp>
        <p:nvSpPr>
          <p:cNvPr id="16387" name="Rectangle 5"/>
          <p:cNvSpPr>
            <a:spLocks noGrp="1" noChangeArrowheads="1"/>
          </p:cNvSpPr>
          <p:nvPr>
            <p:ph type="subTitle" idx="1"/>
          </p:nvPr>
        </p:nvSpPr>
        <p:spPr/>
        <p:txBody>
          <a:bodyPr/>
          <a:lstStyle/>
          <a:p>
            <a:pPr eaLnBrk="1" hangingPunct="1"/>
            <a:r>
              <a:rPr lang="en-US" smtClean="0"/>
              <a:t> Reactivate your episodic memory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228600"/>
            <a:ext cx="7772400" cy="685800"/>
          </a:xfrm>
        </p:spPr>
        <p:txBody>
          <a:bodyPr/>
          <a:lstStyle/>
          <a:p>
            <a:pPr eaLnBrk="1" hangingPunct="1"/>
            <a:r>
              <a:rPr lang="en-US" sz="2900" smtClean="0"/>
              <a:t>Framework for Strategic Leadership</a:t>
            </a:r>
          </a:p>
        </p:txBody>
      </p:sp>
      <p:sp>
        <p:nvSpPr>
          <p:cNvPr id="17411" name="AutoShape 3"/>
          <p:cNvSpPr>
            <a:spLocks noChangeArrowheads="1"/>
          </p:cNvSpPr>
          <p:nvPr/>
        </p:nvSpPr>
        <p:spPr bwMode="auto">
          <a:xfrm>
            <a:off x="685800" y="3048000"/>
            <a:ext cx="3657600" cy="3048000"/>
          </a:xfrm>
          <a:prstGeom prst="triangle">
            <a:avLst>
              <a:gd name="adj" fmla="val 50000"/>
            </a:avLst>
          </a:prstGeom>
          <a:solidFill>
            <a:srgbClr val="FF0000"/>
          </a:solidFill>
          <a:ln w="9525">
            <a:solidFill>
              <a:schemeClr val="tx1"/>
            </a:solidFill>
            <a:miter lim="800000"/>
            <a:headEnd/>
            <a:tailEnd/>
          </a:ln>
        </p:spPr>
        <p:txBody>
          <a:bodyPr wrap="none" anchor="ctr"/>
          <a:lstStyle/>
          <a:p>
            <a:endParaRPr lang="en-US"/>
          </a:p>
        </p:txBody>
      </p:sp>
      <p:sp>
        <p:nvSpPr>
          <p:cNvPr id="17412" name="Oval 4"/>
          <p:cNvSpPr>
            <a:spLocks noChangeArrowheads="1"/>
          </p:cNvSpPr>
          <p:nvPr/>
        </p:nvSpPr>
        <p:spPr bwMode="auto">
          <a:xfrm>
            <a:off x="4648200" y="1600200"/>
            <a:ext cx="3048000" cy="3048000"/>
          </a:xfrm>
          <a:prstGeom prst="ellipse">
            <a:avLst/>
          </a:prstGeom>
          <a:solidFill>
            <a:srgbClr val="0000CC"/>
          </a:solidFill>
          <a:ln w="9525">
            <a:solidFill>
              <a:schemeClr val="tx1"/>
            </a:solidFill>
            <a:round/>
            <a:headEnd/>
            <a:tailEnd/>
          </a:ln>
        </p:spPr>
        <p:txBody>
          <a:bodyPr wrap="none" anchor="ctr"/>
          <a:lstStyle/>
          <a:p>
            <a:endParaRPr lang="en-US"/>
          </a:p>
        </p:txBody>
      </p:sp>
      <p:sp>
        <p:nvSpPr>
          <p:cNvPr id="17413" name="AutoShape 5"/>
          <p:cNvSpPr>
            <a:spLocks noChangeArrowheads="1"/>
          </p:cNvSpPr>
          <p:nvPr/>
        </p:nvSpPr>
        <p:spPr bwMode="auto">
          <a:xfrm rot="-1469344">
            <a:off x="3590925" y="5029200"/>
            <a:ext cx="4410075" cy="1133475"/>
          </a:xfrm>
          <a:prstGeom prst="curvedUpArrow">
            <a:avLst>
              <a:gd name="adj1" fmla="val 77815"/>
              <a:gd name="adj2" fmla="val 155630"/>
              <a:gd name="adj3" fmla="val 33333"/>
            </a:avLst>
          </a:prstGeom>
          <a:solidFill>
            <a:srgbClr val="00FF00"/>
          </a:solidFill>
          <a:ln w="9525">
            <a:solidFill>
              <a:schemeClr val="tx1"/>
            </a:solidFill>
            <a:miter lim="800000"/>
            <a:headEnd/>
            <a:tailEnd/>
          </a:ln>
        </p:spPr>
        <p:txBody>
          <a:bodyPr wrap="none" anchor="ctr"/>
          <a:lstStyle/>
          <a:p>
            <a:endParaRPr lang="en-US"/>
          </a:p>
        </p:txBody>
      </p:sp>
      <p:sp>
        <p:nvSpPr>
          <p:cNvPr id="17414" name="AutoShape 6"/>
          <p:cNvSpPr>
            <a:spLocks noChangeArrowheads="1"/>
          </p:cNvSpPr>
          <p:nvPr/>
        </p:nvSpPr>
        <p:spPr bwMode="auto">
          <a:xfrm rot="9482253">
            <a:off x="1495425" y="1554163"/>
            <a:ext cx="4437063" cy="1139825"/>
          </a:xfrm>
          <a:prstGeom prst="curvedUpArrow">
            <a:avLst>
              <a:gd name="adj1" fmla="val 77855"/>
              <a:gd name="adj2" fmla="val 155710"/>
              <a:gd name="adj3" fmla="val 33333"/>
            </a:avLst>
          </a:prstGeom>
          <a:solidFill>
            <a:srgbClr val="00FF00"/>
          </a:solidFill>
          <a:ln w="9525">
            <a:solidFill>
              <a:schemeClr val="tx1"/>
            </a:solidFill>
            <a:miter lim="800000"/>
            <a:headEnd/>
            <a:tailEnd/>
          </a:ln>
        </p:spPr>
        <p:txBody>
          <a:bodyPr wrap="none" anchor="ctr"/>
          <a:lstStyle/>
          <a:p>
            <a:endParaRPr lang="en-US"/>
          </a:p>
        </p:txBody>
      </p:sp>
      <p:sp>
        <p:nvSpPr>
          <p:cNvPr id="17415" name="Text Box 7"/>
          <p:cNvSpPr txBox="1">
            <a:spLocks noChangeArrowheads="1"/>
          </p:cNvSpPr>
          <p:nvPr/>
        </p:nvSpPr>
        <p:spPr bwMode="auto">
          <a:xfrm>
            <a:off x="4876800" y="2606675"/>
            <a:ext cx="2590800" cy="822325"/>
          </a:xfrm>
          <a:prstGeom prst="rect">
            <a:avLst/>
          </a:prstGeom>
          <a:noFill/>
          <a:ln w="9525">
            <a:noFill/>
            <a:miter lim="800000"/>
            <a:headEnd/>
            <a:tailEnd/>
          </a:ln>
        </p:spPr>
        <p:txBody>
          <a:bodyPr>
            <a:spAutoFit/>
          </a:bodyPr>
          <a:lstStyle/>
          <a:p>
            <a:pPr algn="ctr" eaLnBrk="1" hangingPunct="1">
              <a:spcBef>
                <a:spcPct val="50000"/>
              </a:spcBef>
            </a:pPr>
            <a:r>
              <a:rPr lang="en-US" sz="2400" b="1">
                <a:solidFill>
                  <a:schemeClr val="bg1"/>
                </a:solidFill>
                <a:latin typeface="Tahoma" pitchFamily="34" charset="0"/>
              </a:rPr>
              <a:t>Deep Learning Cycle</a:t>
            </a:r>
          </a:p>
        </p:txBody>
      </p:sp>
      <p:sp>
        <p:nvSpPr>
          <p:cNvPr id="17416" name="Text Box 8"/>
          <p:cNvSpPr txBox="1">
            <a:spLocks noChangeArrowheads="1"/>
          </p:cNvSpPr>
          <p:nvPr/>
        </p:nvSpPr>
        <p:spPr bwMode="auto">
          <a:xfrm>
            <a:off x="1371600" y="4495800"/>
            <a:ext cx="2209800" cy="1187450"/>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090A15"/>
                </a:solidFill>
                <a:latin typeface="Tahoma" pitchFamily="34" charset="0"/>
              </a:rPr>
              <a:t>Domain of Strategic Architecture</a:t>
            </a:r>
          </a:p>
        </p:txBody>
      </p:sp>
      <p:sp>
        <p:nvSpPr>
          <p:cNvPr id="17417" name="Text Box 9"/>
          <p:cNvSpPr txBox="1">
            <a:spLocks noChangeArrowheads="1"/>
          </p:cNvSpPr>
          <p:nvPr/>
        </p:nvSpPr>
        <p:spPr bwMode="auto">
          <a:xfrm>
            <a:off x="7543800" y="3184525"/>
            <a:ext cx="15240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ABBA’s</a:t>
            </a:r>
          </a:p>
        </p:txBody>
      </p:sp>
      <p:sp>
        <p:nvSpPr>
          <p:cNvPr id="17418" name="Text Box 10"/>
          <p:cNvSpPr txBox="1">
            <a:spLocks noChangeArrowheads="1"/>
          </p:cNvSpPr>
          <p:nvPr/>
        </p:nvSpPr>
        <p:spPr bwMode="auto">
          <a:xfrm>
            <a:off x="7010400" y="1279525"/>
            <a:ext cx="2743200" cy="7016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Skills and Capabilities (ppk)</a:t>
            </a:r>
          </a:p>
        </p:txBody>
      </p:sp>
      <p:sp>
        <p:nvSpPr>
          <p:cNvPr id="17419" name="Text Box 11"/>
          <p:cNvSpPr txBox="1">
            <a:spLocks noChangeArrowheads="1"/>
          </p:cNvSpPr>
          <p:nvPr/>
        </p:nvSpPr>
        <p:spPr bwMode="auto">
          <a:xfrm>
            <a:off x="7467600" y="3733800"/>
            <a:ext cx="1905000" cy="10064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Awareness and Sensitivities</a:t>
            </a:r>
          </a:p>
        </p:txBody>
      </p:sp>
      <p:sp>
        <p:nvSpPr>
          <p:cNvPr id="17420" name="Text Box 12"/>
          <p:cNvSpPr txBox="1">
            <a:spLocks noChangeArrowheads="1"/>
          </p:cNvSpPr>
          <p:nvPr/>
        </p:nvSpPr>
        <p:spPr bwMode="auto">
          <a:xfrm>
            <a:off x="381000" y="3124200"/>
            <a:ext cx="1960563" cy="396875"/>
          </a:xfrm>
          <a:prstGeom prst="rect">
            <a:avLst/>
          </a:prstGeom>
          <a:noFill/>
          <a:ln w="9525">
            <a:noFill/>
            <a:miter lim="800000"/>
            <a:headEnd/>
            <a:tailEnd/>
          </a:ln>
        </p:spPr>
        <p:txBody>
          <a:bodyPr wrap="none">
            <a:spAutoFit/>
          </a:bodyPr>
          <a:lstStyle/>
          <a:p>
            <a:pPr eaLnBrk="1" hangingPunct="1"/>
            <a:r>
              <a:rPr lang="en-US" sz="2000" b="1">
                <a:latin typeface="Tahoma" pitchFamily="34" charset="0"/>
              </a:rPr>
              <a:t>Guiding Ideas</a:t>
            </a:r>
          </a:p>
        </p:txBody>
      </p:sp>
      <p:sp>
        <p:nvSpPr>
          <p:cNvPr id="17421" name="Text Box 13"/>
          <p:cNvSpPr txBox="1">
            <a:spLocks noChangeArrowheads="1"/>
          </p:cNvSpPr>
          <p:nvPr/>
        </p:nvSpPr>
        <p:spPr bwMode="auto">
          <a:xfrm>
            <a:off x="76200" y="6096000"/>
            <a:ext cx="2667000" cy="7016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Innovations in Infrastructures</a:t>
            </a:r>
          </a:p>
        </p:txBody>
      </p:sp>
      <p:sp>
        <p:nvSpPr>
          <p:cNvPr id="17422" name="Text Box 14"/>
          <p:cNvSpPr txBox="1">
            <a:spLocks noChangeArrowheads="1"/>
          </p:cNvSpPr>
          <p:nvPr/>
        </p:nvSpPr>
        <p:spPr bwMode="auto">
          <a:xfrm>
            <a:off x="3352800" y="6172200"/>
            <a:ext cx="2667000" cy="396875"/>
          </a:xfrm>
          <a:prstGeom prst="rect">
            <a:avLst/>
          </a:prstGeom>
          <a:noFill/>
          <a:ln w="9525">
            <a:noFill/>
            <a:miter lim="800000"/>
            <a:headEnd/>
            <a:tailEnd/>
          </a:ln>
        </p:spPr>
        <p:txBody>
          <a:bodyPr>
            <a:spAutoFit/>
          </a:bodyPr>
          <a:lstStyle/>
          <a:p>
            <a:pPr eaLnBrk="1" hangingPunct="1">
              <a:spcBef>
                <a:spcPct val="50000"/>
              </a:spcBef>
            </a:pPr>
            <a:r>
              <a:rPr lang="en-US" sz="2000" b="1">
                <a:solidFill>
                  <a:srgbClr val="090A15"/>
                </a:solidFill>
                <a:latin typeface="Tahoma" pitchFamily="34" charset="0"/>
              </a:rPr>
              <a:t>T, M, &amp; Tools</a:t>
            </a:r>
          </a:p>
        </p:txBody>
      </p:sp>
      <p:sp>
        <p:nvSpPr>
          <p:cNvPr id="17423" name="Text Box 15"/>
          <p:cNvSpPr txBox="1">
            <a:spLocks noChangeArrowheads="1"/>
          </p:cNvSpPr>
          <p:nvPr/>
        </p:nvSpPr>
        <p:spPr bwMode="auto">
          <a:xfrm>
            <a:off x="457200" y="3505200"/>
            <a:ext cx="1371600" cy="366713"/>
          </a:xfrm>
          <a:prstGeom prst="rect">
            <a:avLst/>
          </a:prstGeom>
          <a:noFill/>
          <a:ln w="9525">
            <a:noFill/>
            <a:miter lim="800000"/>
            <a:headEnd/>
            <a:tailEnd/>
          </a:ln>
        </p:spPr>
        <p:txBody>
          <a:bodyPr>
            <a:spAutoFit/>
          </a:bodyPr>
          <a:lstStyle/>
          <a:p>
            <a:pPr algn="ctr" eaLnBrk="1" hangingPunct="1">
              <a:spcBef>
                <a:spcPct val="50000"/>
              </a:spcBef>
            </a:pPr>
            <a:r>
              <a:rPr lang="en-US">
                <a:cs typeface="Arial" charset="0"/>
              </a:rPr>
              <a:t>Evidence</a:t>
            </a:r>
          </a:p>
        </p:txBody>
      </p:sp>
      <p:sp>
        <p:nvSpPr>
          <p:cNvPr id="17424" name="Text Box 16"/>
          <p:cNvSpPr txBox="1">
            <a:spLocks noChangeArrowheads="1"/>
          </p:cNvSpPr>
          <p:nvPr/>
        </p:nvSpPr>
        <p:spPr bwMode="auto">
          <a:xfrm>
            <a:off x="7086600" y="2041525"/>
            <a:ext cx="23622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Relationships</a:t>
            </a:r>
          </a:p>
        </p:txBody>
      </p:sp>
      <p:sp>
        <p:nvSpPr>
          <p:cNvPr id="17425" name="Text Box 17"/>
          <p:cNvSpPr txBox="1">
            <a:spLocks noChangeArrowheads="1"/>
          </p:cNvSpPr>
          <p:nvPr/>
        </p:nvSpPr>
        <p:spPr bwMode="auto">
          <a:xfrm>
            <a:off x="7543800" y="2574925"/>
            <a:ext cx="15240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Practices</a:t>
            </a:r>
          </a:p>
        </p:txBody>
      </p:sp>
      <p:sp>
        <p:nvSpPr>
          <p:cNvPr id="17426" name="Text Box 18"/>
          <p:cNvSpPr txBox="1">
            <a:spLocks noChangeArrowheads="1"/>
          </p:cNvSpPr>
          <p:nvPr/>
        </p:nvSpPr>
        <p:spPr bwMode="auto">
          <a:xfrm>
            <a:off x="3733800" y="4038600"/>
            <a:ext cx="914400" cy="366713"/>
          </a:xfrm>
          <a:prstGeom prst="rect">
            <a:avLst/>
          </a:prstGeom>
          <a:noFill/>
          <a:ln w="9525">
            <a:noFill/>
            <a:miter lim="800000"/>
            <a:headEnd/>
            <a:tailEnd/>
          </a:ln>
        </p:spPr>
        <p:txBody>
          <a:bodyPr>
            <a:spAutoFit/>
          </a:bodyPr>
          <a:lstStyle/>
          <a:p>
            <a:pPr eaLnBrk="1" hangingPunct="1">
              <a:spcBef>
                <a:spcPct val="50000"/>
              </a:spcBef>
            </a:pPr>
            <a:r>
              <a:rPr lang="en-US"/>
              <a:t>PDSA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228600"/>
            <a:ext cx="7772400" cy="685800"/>
          </a:xfrm>
        </p:spPr>
        <p:txBody>
          <a:bodyPr/>
          <a:lstStyle/>
          <a:p>
            <a:pPr algn="ctr" eaLnBrk="1" hangingPunct="1"/>
            <a:r>
              <a:rPr lang="en-US" sz="2900" smtClean="0"/>
              <a:t>U.B.D.  -  Look Familiar?</a:t>
            </a:r>
          </a:p>
        </p:txBody>
      </p:sp>
      <p:sp>
        <p:nvSpPr>
          <p:cNvPr id="18435" name="AutoShape 3"/>
          <p:cNvSpPr>
            <a:spLocks noChangeArrowheads="1"/>
          </p:cNvSpPr>
          <p:nvPr/>
        </p:nvSpPr>
        <p:spPr bwMode="auto">
          <a:xfrm>
            <a:off x="685800" y="3048000"/>
            <a:ext cx="3657600" cy="3048000"/>
          </a:xfrm>
          <a:prstGeom prst="triangle">
            <a:avLst>
              <a:gd name="adj" fmla="val 50000"/>
            </a:avLst>
          </a:prstGeom>
          <a:solidFill>
            <a:srgbClr val="FF0000"/>
          </a:solidFill>
          <a:ln w="9525">
            <a:solidFill>
              <a:schemeClr val="tx1"/>
            </a:solidFill>
            <a:miter lim="800000"/>
            <a:headEnd/>
            <a:tailEnd/>
          </a:ln>
        </p:spPr>
        <p:txBody>
          <a:bodyPr wrap="none" anchor="ctr"/>
          <a:lstStyle/>
          <a:p>
            <a:endParaRPr lang="en-US"/>
          </a:p>
        </p:txBody>
      </p:sp>
      <p:sp>
        <p:nvSpPr>
          <p:cNvPr id="18436" name="Oval 4"/>
          <p:cNvSpPr>
            <a:spLocks noChangeArrowheads="1"/>
          </p:cNvSpPr>
          <p:nvPr/>
        </p:nvSpPr>
        <p:spPr bwMode="auto">
          <a:xfrm>
            <a:off x="4648200" y="1600200"/>
            <a:ext cx="3048000" cy="3048000"/>
          </a:xfrm>
          <a:prstGeom prst="ellipse">
            <a:avLst/>
          </a:prstGeom>
          <a:solidFill>
            <a:srgbClr val="0000CC"/>
          </a:solidFill>
          <a:ln w="9525">
            <a:solidFill>
              <a:schemeClr val="tx1"/>
            </a:solidFill>
            <a:round/>
            <a:headEnd/>
            <a:tailEnd/>
          </a:ln>
        </p:spPr>
        <p:txBody>
          <a:bodyPr wrap="none" anchor="ctr"/>
          <a:lstStyle/>
          <a:p>
            <a:endParaRPr lang="en-US"/>
          </a:p>
        </p:txBody>
      </p:sp>
      <p:sp>
        <p:nvSpPr>
          <p:cNvPr id="18437" name="AutoShape 5"/>
          <p:cNvSpPr>
            <a:spLocks noChangeArrowheads="1"/>
          </p:cNvSpPr>
          <p:nvPr/>
        </p:nvSpPr>
        <p:spPr bwMode="auto">
          <a:xfrm rot="-1469344">
            <a:off x="3590925" y="5029200"/>
            <a:ext cx="4410075" cy="1133475"/>
          </a:xfrm>
          <a:prstGeom prst="curvedUpArrow">
            <a:avLst>
              <a:gd name="adj1" fmla="val 77815"/>
              <a:gd name="adj2" fmla="val 155630"/>
              <a:gd name="adj3" fmla="val 33333"/>
            </a:avLst>
          </a:prstGeom>
          <a:solidFill>
            <a:srgbClr val="00FF00"/>
          </a:solidFill>
          <a:ln w="9525">
            <a:solidFill>
              <a:schemeClr val="tx1"/>
            </a:solidFill>
            <a:miter lim="800000"/>
            <a:headEnd/>
            <a:tailEnd/>
          </a:ln>
        </p:spPr>
        <p:txBody>
          <a:bodyPr wrap="none" anchor="ctr"/>
          <a:lstStyle/>
          <a:p>
            <a:endParaRPr lang="en-US"/>
          </a:p>
        </p:txBody>
      </p:sp>
      <p:sp>
        <p:nvSpPr>
          <p:cNvPr id="18438" name="AutoShape 6"/>
          <p:cNvSpPr>
            <a:spLocks noChangeArrowheads="1"/>
          </p:cNvSpPr>
          <p:nvPr/>
        </p:nvSpPr>
        <p:spPr bwMode="auto">
          <a:xfrm rot="9482253">
            <a:off x="1495425" y="1554163"/>
            <a:ext cx="4437063" cy="1139825"/>
          </a:xfrm>
          <a:prstGeom prst="curvedUpArrow">
            <a:avLst>
              <a:gd name="adj1" fmla="val 77855"/>
              <a:gd name="adj2" fmla="val 155710"/>
              <a:gd name="adj3" fmla="val 33333"/>
            </a:avLst>
          </a:prstGeom>
          <a:solidFill>
            <a:srgbClr val="00FF00"/>
          </a:solidFill>
          <a:ln w="9525">
            <a:solidFill>
              <a:schemeClr val="tx1"/>
            </a:solidFill>
            <a:miter lim="800000"/>
            <a:headEnd/>
            <a:tailEnd/>
          </a:ln>
        </p:spPr>
        <p:txBody>
          <a:bodyPr wrap="none" anchor="ctr"/>
          <a:lstStyle/>
          <a:p>
            <a:endParaRPr lang="en-US"/>
          </a:p>
        </p:txBody>
      </p:sp>
      <p:sp>
        <p:nvSpPr>
          <p:cNvPr id="18439" name="Text Box 7"/>
          <p:cNvSpPr txBox="1">
            <a:spLocks noChangeArrowheads="1"/>
          </p:cNvSpPr>
          <p:nvPr/>
        </p:nvSpPr>
        <p:spPr bwMode="auto">
          <a:xfrm>
            <a:off x="4876800" y="2606675"/>
            <a:ext cx="2590800" cy="1323975"/>
          </a:xfrm>
          <a:prstGeom prst="rect">
            <a:avLst/>
          </a:prstGeom>
          <a:noFill/>
          <a:ln w="9525">
            <a:noFill/>
            <a:miter lim="800000"/>
            <a:headEnd/>
            <a:tailEnd/>
          </a:ln>
        </p:spPr>
        <p:txBody>
          <a:bodyPr>
            <a:spAutoFit/>
          </a:bodyPr>
          <a:lstStyle/>
          <a:p>
            <a:pPr algn="ctr" eaLnBrk="1" hangingPunct="1">
              <a:spcBef>
                <a:spcPct val="50000"/>
              </a:spcBef>
            </a:pPr>
            <a:r>
              <a:rPr lang="en-US" sz="2400" b="1">
                <a:solidFill>
                  <a:schemeClr val="bg1"/>
                </a:solidFill>
                <a:latin typeface="Tahoma" pitchFamily="34" charset="0"/>
              </a:rPr>
              <a:t>Culture </a:t>
            </a:r>
            <a:r>
              <a:rPr lang="en-US" sz="1400" b="1">
                <a:solidFill>
                  <a:schemeClr val="bg1"/>
                </a:solidFill>
                <a:latin typeface="Tahoma" pitchFamily="34" charset="0"/>
              </a:rPr>
              <a:t>(internal)</a:t>
            </a:r>
          </a:p>
          <a:p>
            <a:pPr algn="ctr" eaLnBrk="1" hangingPunct="1">
              <a:spcBef>
                <a:spcPct val="50000"/>
              </a:spcBef>
            </a:pPr>
            <a:r>
              <a:rPr lang="en-US" sz="2400" b="1">
                <a:solidFill>
                  <a:schemeClr val="bg1"/>
                </a:solidFill>
                <a:latin typeface="Tahoma" pitchFamily="34" charset="0"/>
              </a:rPr>
              <a:t>Societal Forces</a:t>
            </a:r>
          </a:p>
          <a:p>
            <a:pPr algn="ctr" eaLnBrk="1" hangingPunct="1">
              <a:spcBef>
                <a:spcPct val="50000"/>
              </a:spcBef>
            </a:pPr>
            <a:r>
              <a:rPr lang="en-US" sz="1400" b="1">
                <a:solidFill>
                  <a:schemeClr val="bg1"/>
                </a:solidFill>
                <a:latin typeface="Tahoma" pitchFamily="34" charset="0"/>
              </a:rPr>
              <a:t>(External)</a:t>
            </a:r>
          </a:p>
        </p:txBody>
      </p:sp>
      <p:sp>
        <p:nvSpPr>
          <p:cNvPr id="18440" name="Text Box 8"/>
          <p:cNvSpPr txBox="1">
            <a:spLocks noChangeArrowheads="1"/>
          </p:cNvSpPr>
          <p:nvPr/>
        </p:nvSpPr>
        <p:spPr bwMode="auto">
          <a:xfrm>
            <a:off x="1371600" y="4495800"/>
            <a:ext cx="2209800" cy="1004888"/>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090A15"/>
                </a:solidFill>
                <a:latin typeface="Tahoma" pitchFamily="34" charset="0"/>
              </a:rPr>
              <a:t>Curriculum</a:t>
            </a:r>
          </a:p>
          <a:p>
            <a:pPr algn="ctr" eaLnBrk="1" hangingPunct="1">
              <a:spcBef>
                <a:spcPct val="50000"/>
              </a:spcBef>
            </a:pPr>
            <a:r>
              <a:rPr lang="en-US" sz="2400" b="1">
                <a:solidFill>
                  <a:srgbClr val="090A15"/>
                </a:solidFill>
                <a:latin typeface="Tahoma" pitchFamily="34" charset="0"/>
              </a:rPr>
              <a:t>Design</a:t>
            </a:r>
          </a:p>
        </p:txBody>
      </p:sp>
      <p:sp>
        <p:nvSpPr>
          <p:cNvPr id="18441" name="Text Box 9"/>
          <p:cNvSpPr txBox="1">
            <a:spLocks noChangeArrowheads="1"/>
          </p:cNvSpPr>
          <p:nvPr/>
        </p:nvSpPr>
        <p:spPr bwMode="auto">
          <a:xfrm>
            <a:off x="7543800" y="3108325"/>
            <a:ext cx="15240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ABBA’s</a:t>
            </a:r>
          </a:p>
        </p:txBody>
      </p:sp>
      <p:sp>
        <p:nvSpPr>
          <p:cNvPr id="18442" name="Text Box 10"/>
          <p:cNvSpPr txBox="1">
            <a:spLocks noChangeArrowheads="1"/>
          </p:cNvSpPr>
          <p:nvPr/>
        </p:nvSpPr>
        <p:spPr bwMode="auto">
          <a:xfrm>
            <a:off x="6858000" y="1279525"/>
            <a:ext cx="2743200" cy="7016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Skills and Capabilities (ppk)</a:t>
            </a:r>
          </a:p>
        </p:txBody>
      </p:sp>
      <p:sp>
        <p:nvSpPr>
          <p:cNvPr id="18443" name="Text Box 11"/>
          <p:cNvSpPr txBox="1">
            <a:spLocks noChangeArrowheads="1"/>
          </p:cNvSpPr>
          <p:nvPr/>
        </p:nvSpPr>
        <p:spPr bwMode="auto">
          <a:xfrm>
            <a:off x="7467600" y="3581400"/>
            <a:ext cx="1905000" cy="10064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Awareness and Sensitivities</a:t>
            </a:r>
          </a:p>
        </p:txBody>
      </p:sp>
      <p:sp>
        <p:nvSpPr>
          <p:cNvPr id="18444" name="Text Box 12"/>
          <p:cNvSpPr txBox="1">
            <a:spLocks noChangeArrowheads="1"/>
          </p:cNvSpPr>
          <p:nvPr/>
        </p:nvSpPr>
        <p:spPr bwMode="auto">
          <a:xfrm>
            <a:off x="381000" y="3124200"/>
            <a:ext cx="1674813" cy="396875"/>
          </a:xfrm>
          <a:prstGeom prst="rect">
            <a:avLst/>
          </a:prstGeom>
          <a:noFill/>
          <a:ln w="9525">
            <a:noFill/>
            <a:miter lim="800000"/>
            <a:headEnd/>
            <a:tailEnd/>
          </a:ln>
        </p:spPr>
        <p:txBody>
          <a:bodyPr wrap="none">
            <a:spAutoFit/>
          </a:bodyPr>
          <a:lstStyle/>
          <a:p>
            <a:pPr eaLnBrk="1" hangingPunct="1"/>
            <a:r>
              <a:rPr lang="en-US" sz="2000" b="1">
                <a:latin typeface="Tahoma" pitchFamily="34" charset="0"/>
              </a:rPr>
              <a:t>End in Mind</a:t>
            </a:r>
          </a:p>
        </p:txBody>
      </p:sp>
      <p:sp>
        <p:nvSpPr>
          <p:cNvPr id="18445" name="Text Box 13"/>
          <p:cNvSpPr txBox="1">
            <a:spLocks noChangeArrowheads="1"/>
          </p:cNvSpPr>
          <p:nvPr/>
        </p:nvSpPr>
        <p:spPr bwMode="auto">
          <a:xfrm>
            <a:off x="76200" y="6096000"/>
            <a:ext cx="2667000" cy="7016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Innovations in Infrastructures</a:t>
            </a:r>
          </a:p>
        </p:txBody>
      </p:sp>
      <p:sp>
        <p:nvSpPr>
          <p:cNvPr id="18446" name="Text Box 14"/>
          <p:cNvSpPr txBox="1">
            <a:spLocks noChangeArrowheads="1"/>
          </p:cNvSpPr>
          <p:nvPr/>
        </p:nvSpPr>
        <p:spPr bwMode="auto">
          <a:xfrm>
            <a:off x="3352800" y="6172200"/>
            <a:ext cx="2667000" cy="396875"/>
          </a:xfrm>
          <a:prstGeom prst="rect">
            <a:avLst/>
          </a:prstGeom>
          <a:noFill/>
          <a:ln w="9525">
            <a:noFill/>
            <a:miter lim="800000"/>
            <a:headEnd/>
            <a:tailEnd/>
          </a:ln>
        </p:spPr>
        <p:txBody>
          <a:bodyPr>
            <a:spAutoFit/>
          </a:bodyPr>
          <a:lstStyle/>
          <a:p>
            <a:pPr eaLnBrk="1" hangingPunct="1">
              <a:spcBef>
                <a:spcPct val="50000"/>
              </a:spcBef>
            </a:pPr>
            <a:r>
              <a:rPr lang="en-US" sz="2000" b="1">
                <a:solidFill>
                  <a:srgbClr val="090A15"/>
                </a:solidFill>
                <a:latin typeface="Tahoma" pitchFamily="34" charset="0"/>
              </a:rPr>
              <a:t>T, M, &amp; Tools</a:t>
            </a:r>
          </a:p>
        </p:txBody>
      </p:sp>
      <p:sp>
        <p:nvSpPr>
          <p:cNvPr id="18447" name="Text Box 15"/>
          <p:cNvSpPr txBox="1">
            <a:spLocks noChangeArrowheads="1"/>
          </p:cNvSpPr>
          <p:nvPr/>
        </p:nvSpPr>
        <p:spPr bwMode="auto">
          <a:xfrm>
            <a:off x="457200" y="3505200"/>
            <a:ext cx="1600200" cy="366713"/>
          </a:xfrm>
          <a:prstGeom prst="rect">
            <a:avLst/>
          </a:prstGeom>
          <a:noFill/>
          <a:ln w="9525">
            <a:noFill/>
            <a:miter lim="800000"/>
            <a:headEnd/>
            <a:tailEnd/>
          </a:ln>
        </p:spPr>
        <p:txBody>
          <a:bodyPr>
            <a:spAutoFit/>
          </a:bodyPr>
          <a:lstStyle/>
          <a:p>
            <a:pPr algn="ctr" eaLnBrk="1" hangingPunct="1">
              <a:spcBef>
                <a:spcPct val="50000"/>
              </a:spcBef>
            </a:pPr>
            <a:r>
              <a:rPr lang="en-US" b="1">
                <a:cs typeface="Arial" charset="0"/>
              </a:rPr>
              <a:t>Assessment</a:t>
            </a:r>
          </a:p>
        </p:txBody>
      </p:sp>
      <p:sp>
        <p:nvSpPr>
          <p:cNvPr id="18448" name="Text Box 16"/>
          <p:cNvSpPr txBox="1">
            <a:spLocks noChangeArrowheads="1"/>
          </p:cNvSpPr>
          <p:nvPr/>
        </p:nvSpPr>
        <p:spPr bwMode="auto">
          <a:xfrm>
            <a:off x="7086600" y="2041525"/>
            <a:ext cx="23622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Relationships</a:t>
            </a:r>
          </a:p>
        </p:txBody>
      </p:sp>
      <p:sp>
        <p:nvSpPr>
          <p:cNvPr id="18449" name="Text Box 17"/>
          <p:cNvSpPr txBox="1">
            <a:spLocks noChangeArrowheads="1"/>
          </p:cNvSpPr>
          <p:nvPr/>
        </p:nvSpPr>
        <p:spPr bwMode="auto">
          <a:xfrm>
            <a:off x="7543800" y="2574925"/>
            <a:ext cx="15240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Practices</a:t>
            </a:r>
          </a:p>
        </p:txBody>
      </p:sp>
      <p:sp>
        <p:nvSpPr>
          <p:cNvPr id="18450" name="Text Box 18"/>
          <p:cNvSpPr txBox="1">
            <a:spLocks noChangeArrowheads="1"/>
          </p:cNvSpPr>
          <p:nvPr/>
        </p:nvSpPr>
        <p:spPr bwMode="auto">
          <a:xfrm>
            <a:off x="3733800" y="4038600"/>
            <a:ext cx="914400" cy="366713"/>
          </a:xfrm>
          <a:prstGeom prst="rect">
            <a:avLst/>
          </a:prstGeom>
          <a:noFill/>
          <a:ln w="9525">
            <a:noFill/>
            <a:miter lim="800000"/>
            <a:headEnd/>
            <a:tailEnd/>
          </a:ln>
        </p:spPr>
        <p:txBody>
          <a:bodyPr>
            <a:spAutoFit/>
          </a:bodyPr>
          <a:lstStyle/>
          <a:p>
            <a:pPr eaLnBrk="1" hangingPunct="1">
              <a:spcBef>
                <a:spcPct val="50000"/>
              </a:spcBef>
            </a:pPr>
            <a:r>
              <a:rPr lang="en-US" b="1"/>
              <a:t>PDSA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800" smtClean="0"/>
              <a:t>Three Stages of Backward Design</a:t>
            </a:r>
          </a:p>
        </p:txBody>
      </p:sp>
      <p:sp>
        <p:nvSpPr>
          <p:cNvPr id="19459" name="Rectangle 3"/>
          <p:cNvSpPr>
            <a:spLocks noGrp="1" noChangeArrowheads="1"/>
          </p:cNvSpPr>
          <p:nvPr>
            <p:ph type="body" idx="1"/>
          </p:nvPr>
        </p:nvSpPr>
        <p:spPr/>
        <p:txBody>
          <a:bodyPr/>
          <a:lstStyle/>
          <a:p>
            <a:pPr eaLnBrk="1" hangingPunct="1"/>
            <a:r>
              <a:rPr lang="en-US" smtClean="0"/>
              <a:t>Stage </a:t>
            </a:r>
            <a:r>
              <a:rPr lang="en-US" smtClean="0">
                <a:solidFill>
                  <a:srgbClr val="FF0000"/>
                </a:solidFill>
              </a:rPr>
              <a:t>1</a:t>
            </a:r>
            <a:r>
              <a:rPr lang="en-US" smtClean="0"/>
              <a:t>:  Identify desired results</a:t>
            </a:r>
          </a:p>
          <a:p>
            <a:pPr eaLnBrk="1" hangingPunct="1"/>
            <a:r>
              <a:rPr lang="en-US" smtClean="0"/>
              <a:t>Stage </a:t>
            </a:r>
            <a:r>
              <a:rPr lang="en-US" smtClean="0">
                <a:solidFill>
                  <a:srgbClr val="33CC33"/>
                </a:solidFill>
              </a:rPr>
              <a:t>2</a:t>
            </a:r>
            <a:r>
              <a:rPr lang="en-US" smtClean="0"/>
              <a:t>: Determine Acceptable Evidence</a:t>
            </a:r>
          </a:p>
          <a:p>
            <a:pPr eaLnBrk="1" hangingPunct="1"/>
            <a:r>
              <a:rPr lang="en-US" smtClean="0"/>
              <a:t>Stage </a:t>
            </a:r>
            <a:r>
              <a:rPr lang="en-US" smtClean="0">
                <a:solidFill>
                  <a:srgbClr val="3333FF"/>
                </a:solidFill>
              </a:rPr>
              <a:t>3</a:t>
            </a:r>
            <a:r>
              <a:rPr lang="en-US" smtClean="0"/>
              <a:t>: Plan Learning Experiences and Instruction</a:t>
            </a:r>
          </a:p>
        </p:txBody>
      </p:sp>
      <p:sp>
        <p:nvSpPr>
          <p:cNvPr id="19460" name="AutoShape 4"/>
          <p:cNvSpPr>
            <a:spLocks noChangeArrowheads="1"/>
          </p:cNvSpPr>
          <p:nvPr/>
        </p:nvSpPr>
        <p:spPr bwMode="auto">
          <a:xfrm>
            <a:off x="6477000" y="5257800"/>
            <a:ext cx="838200" cy="685800"/>
          </a:xfrm>
          <a:prstGeom prst="triangle">
            <a:avLst>
              <a:gd name="adj" fmla="val 50000"/>
            </a:avLst>
          </a:prstGeom>
          <a:solidFill>
            <a:srgbClr val="FF0000"/>
          </a:solidFill>
          <a:ln w="9525">
            <a:solidFill>
              <a:schemeClr val="tx1"/>
            </a:solidFill>
            <a:miter lim="800000"/>
            <a:headEnd/>
            <a:tailEnd/>
          </a:ln>
        </p:spPr>
        <p:txBody>
          <a:bodyPr wrap="none" anchor="ctr"/>
          <a:lstStyle/>
          <a:p>
            <a:endParaRPr lang="en-US"/>
          </a:p>
        </p:txBody>
      </p:sp>
      <p:sp>
        <p:nvSpPr>
          <p:cNvPr id="19461" name="Text Box 5"/>
          <p:cNvSpPr txBox="1">
            <a:spLocks noChangeArrowheads="1"/>
          </p:cNvSpPr>
          <p:nvPr/>
        </p:nvSpPr>
        <p:spPr bwMode="auto">
          <a:xfrm>
            <a:off x="6705600" y="4419600"/>
            <a:ext cx="457200" cy="779463"/>
          </a:xfrm>
          <a:prstGeom prst="rect">
            <a:avLst/>
          </a:prstGeom>
          <a:noFill/>
          <a:ln w="9525">
            <a:noFill/>
            <a:miter lim="800000"/>
            <a:headEnd/>
            <a:tailEnd/>
          </a:ln>
        </p:spPr>
        <p:txBody>
          <a:bodyPr>
            <a:spAutoFit/>
          </a:bodyPr>
          <a:lstStyle/>
          <a:p>
            <a:pPr algn="ctr">
              <a:spcBef>
                <a:spcPct val="50000"/>
              </a:spcBef>
            </a:pPr>
            <a:r>
              <a:rPr lang="en-US">
                <a:solidFill>
                  <a:srgbClr val="FF0000"/>
                </a:solidFill>
              </a:rPr>
              <a:t>1.</a:t>
            </a:r>
          </a:p>
          <a:p>
            <a:pPr algn="ctr">
              <a:spcBef>
                <a:spcPct val="50000"/>
              </a:spcBef>
            </a:pPr>
            <a:r>
              <a:rPr lang="en-US">
                <a:solidFill>
                  <a:srgbClr val="33CC33"/>
                </a:solidFill>
              </a:rPr>
              <a:t>2.</a:t>
            </a:r>
          </a:p>
        </p:txBody>
      </p:sp>
      <p:sp>
        <p:nvSpPr>
          <p:cNvPr id="19462" name="Text Box 6"/>
          <p:cNvSpPr txBox="1">
            <a:spLocks noChangeArrowheads="1"/>
          </p:cNvSpPr>
          <p:nvPr/>
        </p:nvSpPr>
        <p:spPr bwMode="auto">
          <a:xfrm>
            <a:off x="6172200" y="5957888"/>
            <a:ext cx="1524000" cy="366712"/>
          </a:xfrm>
          <a:prstGeom prst="rect">
            <a:avLst/>
          </a:prstGeom>
          <a:noFill/>
          <a:ln w="9525">
            <a:noFill/>
            <a:miter lim="800000"/>
            <a:headEnd/>
            <a:tailEnd/>
          </a:ln>
        </p:spPr>
        <p:txBody>
          <a:bodyPr>
            <a:spAutoFit/>
          </a:bodyPr>
          <a:lstStyle/>
          <a:p>
            <a:r>
              <a:rPr lang="en-US">
                <a:solidFill>
                  <a:srgbClr val="3333FF"/>
                </a:solidFill>
              </a:rPr>
              <a:t>3                3</a:t>
            </a:r>
          </a:p>
        </p:txBody>
      </p:sp>
      <p:sp>
        <p:nvSpPr>
          <p:cNvPr id="19463" name="Text Box 7"/>
          <p:cNvSpPr txBox="1">
            <a:spLocks noChangeArrowheads="1"/>
          </p:cNvSpPr>
          <p:nvPr/>
        </p:nvSpPr>
        <p:spPr bwMode="auto">
          <a:xfrm>
            <a:off x="1371600" y="6477000"/>
            <a:ext cx="6477000" cy="366713"/>
          </a:xfrm>
          <a:prstGeom prst="rect">
            <a:avLst/>
          </a:prstGeom>
          <a:noFill/>
          <a:ln w="9525">
            <a:noFill/>
            <a:miter lim="800000"/>
            <a:headEnd/>
            <a:tailEnd/>
          </a:ln>
        </p:spPr>
        <p:txBody>
          <a:bodyPr>
            <a:spAutoFit/>
          </a:bodyPr>
          <a:lstStyle/>
          <a:p>
            <a:pPr algn="ctr">
              <a:spcBef>
                <a:spcPct val="50000"/>
              </a:spcBef>
            </a:pPr>
            <a:r>
              <a:rPr lang="en-US"/>
              <a:t>Is the Velcro working yet?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5263" y="533400"/>
            <a:ext cx="8015287" cy="914400"/>
          </a:xfrm>
        </p:spPr>
        <p:txBody>
          <a:bodyPr/>
          <a:lstStyle/>
          <a:p>
            <a:pPr eaLnBrk="1" hangingPunct="1"/>
            <a:r>
              <a:rPr lang="en-US" sz="3800" smtClean="0"/>
              <a:t>Stage </a:t>
            </a:r>
            <a:r>
              <a:rPr lang="en-US" sz="3800" smtClean="0">
                <a:solidFill>
                  <a:srgbClr val="FF0000"/>
                </a:solidFill>
              </a:rPr>
              <a:t>1</a:t>
            </a:r>
            <a:r>
              <a:rPr lang="en-US" sz="3800" smtClean="0"/>
              <a:t>:  Identify desired results</a:t>
            </a:r>
            <a:br>
              <a:rPr lang="en-US" sz="3800" smtClean="0"/>
            </a:br>
            <a:endParaRPr lang="en-US" sz="3800" smtClean="0"/>
          </a:p>
        </p:txBody>
      </p:sp>
      <p:sp>
        <p:nvSpPr>
          <p:cNvPr id="20483" name="Rectangle 3"/>
          <p:cNvSpPr>
            <a:spLocks noGrp="1" noChangeArrowheads="1"/>
          </p:cNvSpPr>
          <p:nvPr>
            <p:ph type="body" idx="1"/>
          </p:nvPr>
        </p:nvSpPr>
        <p:spPr/>
        <p:txBody>
          <a:bodyPr/>
          <a:lstStyle/>
          <a:p>
            <a:pPr eaLnBrk="1" hangingPunct="1"/>
            <a:r>
              <a:rPr lang="en-US" smtClean="0"/>
              <a:t>Consider our vision and  goals</a:t>
            </a:r>
          </a:p>
          <a:p>
            <a:pPr eaLnBrk="1" hangingPunct="1"/>
            <a:r>
              <a:rPr lang="en-US" smtClean="0"/>
              <a:t>Examine established content standards (national, state, district)</a:t>
            </a:r>
          </a:p>
          <a:p>
            <a:pPr eaLnBrk="1" hangingPunct="1"/>
            <a:r>
              <a:rPr lang="en-US" smtClean="0"/>
              <a:t>Performance Expectations</a:t>
            </a:r>
          </a:p>
          <a:p>
            <a:pPr lvl="1" eaLnBrk="1" hangingPunct="1"/>
            <a:r>
              <a:rPr lang="en-US" smtClean="0"/>
              <a:t>Curriculum</a:t>
            </a:r>
          </a:p>
          <a:p>
            <a:pPr lvl="1" eaLnBrk="1" hangingPunct="1"/>
            <a:r>
              <a:rPr lang="en-US" smtClean="0"/>
              <a:t>Teaching</a:t>
            </a:r>
          </a:p>
          <a:p>
            <a:pPr lvl="1" eaLnBrk="1" hangingPunct="1"/>
            <a:r>
              <a:rPr lang="en-US" smtClean="0"/>
              <a:t>Assessments</a:t>
            </a:r>
          </a:p>
          <a:p>
            <a:pPr eaLnBrk="1" hangingPunct="1"/>
            <a:r>
              <a:rPr lang="en-US" smtClean="0"/>
              <a:t>Clarify content priorities</a:t>
            </a:r>
          </a:p>
        </p:txBody>
      </p:sp>
      <p:sp>
        <p:nvSpPr>
          <p:cNvPr id="20484" name="Text Box 4"/>
          <p:cNvSpPr txBox="1">
            <a:spLocks noChangeArrowheads="1"/>
          </p:cNvSpPr>
          <p:nvPr/>
        </p:nvSpPr>
        <p:spPr bwMode="auto">
          <a:xfrm>
            <a:off x="8382000" y="6324600"/>
            <a:ext cx="762000" cy="366713"/>
          </a:xfrm>
          <a:prstGeom prst="rect">
            <a:avLst/>
          </a:prstGeom>
          <a:noFill/>
          <a:ln w="9525">
            <a:noFill/>
            <a:miter lim="800000"/>
            <a:headEnd/>
            <a:tailEnd/>
          </a:ln>
        </p:spPr>
        <p:txBody>
          <a:bodyPr>
            <a:spAutoFit/>
          </a:bodyPr>
          <a:lstStyle/>
          <a:p>
            <a:pPr>
              <a:spcBef>
                <a:spcPct val="50000"/>
              </a:spcBef>
            </a:pPr>
            <a:r>
              <a:rPr lang="en-US"/>
              <a:t>p.18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228600"/>
            <a:ext cx="8534400" cy="914400"/>
          </a:xfrm>
        </p:spPr>
        <p:txBody>
          <a:bodyPr/>
          <a:lstStyle/>
          <a:p>
            <a:pPr eaLnBrk="1" hangingPunct="1"/>
            <a:r>
              <a:rPr lang="en-US" sz="3800" smtClean="0"/>
              <a:t>Stage </a:t>
            </a:r>
            <a:r>
              <a:rPr lang="en-US" sz="3800" smtClean="0">
                <a:solidFill>
                  <a:srgbClr val="33CC33"/>
                </a:solidFill>
              </a:rPr>
              <a:t>2</a:t>
            </a:r>
            <a:r>
              <a:rPr lang="en-US" sz="3800" smtClean="0"/>
              <a:t>: Determine Acceptable Evidence</a:t>
            </a:r>
          </a:p>
        </p:txBody>
      </p:sp>
      <p:sp>
        <p:nvSpPr>
          <p:cNvPr id="21507" name="Rectangle 3"/>
          <p:cNvSpPr>
            <a:spLocks noGrp="1" noChangeArrowheads="1"/>
          </p:cNvSpPr>
          <p:nvPr>
            <p:ph type="body" idx="1"/>
          </p:nvPr>
        </p:nvSpPr>
        <p:spPr>
          <a:xfrm>
            <a:off x="609600" y="1600200"/>
            <a:ext cx="7924800" cy="4953000"/>
          </a:xfrm>
        </p:spPr>
        <p:txBody>
          <a:bodyPr/>
          <a:lstStyle/>
          <a:p>
            <a:pPr eaLnBrk="1" hangingPunct="1"/>
            <a:r>
              <a:rPr lang="en-US" smtClean="0"/>
              <a:t>How will we know if students have achieved the desired results?</a:t>
            </a:r>
          </a:p>
          <a:p>
            <a:pPr eaLnBrk="1" hangingPunct="1"/>
            <a:r>
              <a:rPr lang="en-US" smtClean="0"/>
              <a:t>What will we accept as evidence of student understanding and </a:t>
            </a:r>
            <a:r>
              <a:rPr lang="en-US" b="1" i="1" smtClean="0"/>
              <a:t>mastery</a:t>
            </a:r>
            <a:r>
              <a:rPr lang="en-US" smtClean="0"/>
              <a:t>?</a:t>
            </a:r>
          </a:p>
          <a:p>
            <a:pPr eaLnBrk="1" hangingPunct="1"/>
            <a:r>
              <a:rPr lang="en-US" smtClean="0"/>
              <a:t>Evidence influences content and activities, not the inverse</a:t>
            </a:r>
          </a:p>
          <a:p>
            <a:pPr eaLnBrk="1" hangingPunct="1"/>
            <a:r>
              <a:rPr lang="en-US" smtClean="0"/>
              <a:t>Think like an assessor (archeologist)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pPr eaLnBrk="1" hangingPunct="1"/>
            <a:r>
              <a:rPr lang="en-US" smtClean="0"/>
              <a:t>Backward Design</a:t>
            </a:r>
          </a:p>
        </p:txBody>
      </p:sp>
      <p:sp>
        <p:nvSpPr>
          <p:cNvPr id="4099" name="Rectangle 5"/>
          <p:cNvSpPr>
            <a:spLocks noGrp="1" noChangeArrowheads="1"/>
          </p:cNvSpPr>
          <p:nvPr>
            <p:ph type="subTitle" idx="1"/>
          </p:nvPr>
        </p:nvSpPr>
        <p:spPr/>
        <p:txBody>
          <a:bodyPr/>
          <a:lstStyle/>
          <a:p>
            <a:pPr eaLnBrk="1" hangingPunct="1"/>
            <a:r>
              <a:rPr lang="en-US" smtClean="0"/>
              <a:t>Chapter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z="3800" smtClean="0"/>
              <a:t>Stage </a:t>
            </a:r>
            <a:r>
              <a:rPr lang="en-US" sz="3800" b="1" smtClean="0">
                <a:solidFill>
                  <a:srgbClr val="3333FF"/>
                </a:solidFill>
                <a:effectLst>
                  <a:outerShdw blurRad="38100" dist="38100" dir="2700000" algn="tl">
                    <a:srgbClr val="C0C0C0"/>
                  </a:outerShdw>
                </a:effectLst>
              </a:rPr>
              <a:t>3</a:t>
            </a:r>
            <a:r>
              <a:rPr lang="en-US" sz="3800" smtClean="0"/>
              <a:t>: Plan Learning Experiences and Instruction</a:t>
            </a:r>
          </a:p>
        </p:txBody>
      </p:sp>
      <p:sp>
        <p:nvSpPr>
          <p:cNvPr id="22531" name="Rectangle 3"/>
          <p:cNvSpPr>
            <a:spLocks noGrp="1" noChangeArrowheads="1"/>
          </p:cNvSpPr>
          <p:nvPr>
            <p:ph type="body" idx="1"/>
          </p:nvPr>
        </p:nvSpPr>
        <p:spPr>
          <a:xfrm>
            <a:off x="609600" y="1371600"/>
            <a:ext cx="8153400" cy="4876800"/>
          </a:xfrm>
        </p:spPr>
        <p:txBody>
          <a:bodyPr/>
          <a:lstStyle/>
          <a:p>
            <a:pPr eaLnBrk="1" hangingPunct="1"/>
            <a:r>
              <a:rPr lang="en-US" sz="2800" smtClean="0"/>
              <a:t>Several key questions:</a:t>
            </a:r>
          </a:p>
          <a:p>
            <a:pPr lvl="1" eaLnBrk="1" hangingPunct="1"/>
            <a:r>
              <a:rPr lang="en-US" sz="2400" smtClean="0"/>
              <a:t>What enabling knowledge (facts, concepts, principles) and skills( processes, procedures, strategies) will students need in order to perform effectively  and achieve the desired results? </a:t>
            </a:r>
          </a:p>
          <a:p>
            <a:pPr lvl="1" eaLnBrk="1" hangingPunct="1"/>
            <a:r>
              <a:rPr lang="en-US" sz="2400" smtClean="0"/>
              <a:t>What activities will equip students with the needed knowledge and skills?</a:t>
            </a:r>
          </a:p>
          <a:p>
            <a:pPr lvl="1" eaLnBrk="1" hangingPunct="1"/>
            <a:r>
              <a:rPr lang="en-US" sz="2400" smtClean="0"/>
              <a:t>What will need to be </a:t>
            </a:r>
            <a:r>
              <a:rPr lang="en-US" sz="2400" i="1" smtClean="0"/>
              <a:t>taught </a:t>
            </a:r>
            <a:r>
              <a:rPr lang="en-US" sz="2400" b="1" i="1" smtClean="0"/>
              <a:t>and</a:t>
            </a:r>
            <a:r>
              <a:rPr lang="en-US" sz="2400" i="1" smtClean="0"/>
              <a:t> coached</a:t>
            </a:r>
            <a:r>
              <a:rPr lang="en-US" sz="2400" smtClean="0"/>
              <a:t>, and how should it be best taught, in light of performance goals? </a:t>
            </a:r>
          </a:p>
          <a:p>
            <a:pPr lvl="1" eaLnBrk="1" hangingPunct="1"/>
            <a:r>
              <a:rPr lang="en-US" sz="2400" smtClean="0"/>
              <a:t>What materials and resources are best suited to accomplish these goals?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3800" smtClean="0"/>
              <a:t>Stage </a:t>
            </a:r>
            <a:r>
              <a:rPr lang="en-US" sz="3800" b="1" smtClean="0">
                <a:solidFill>
                  <a:srgbClr val="3333FF"/>
                </a:solidFill>
                <a:effectLst>
                  <a:outerShdw blurRad="38100" dist="38100" dir="2700000" algn="tl">
                    <a:srgbClr val="C0C0C0"/>
                  </a:outerShdw>
                </a:effectLst>
              </a:rPr>
              <a:t>3</a:t>
            </a:r>
            <a:r>
              <a:rPr lang="en-US" sz="3800" smtClean="0"/>
              <a:t>: Plan Learning Experiences and Instruction</a:t>
            </a:r>
          </a:p>
        </p:txBody>
      </p:sp>
      <p:sp>
        <p:nvSpPr>
          <p:cNvPr id="31747" name="Rectangle 3"/>
          <p:cNvSpPr>
            <a:spLocks noGrp="1" noChangeArrowheads="1"/>
          </p:cNvSpPr>
          <p:nvPr>
            <p:ph type="body" idx="1"/>
          </p:nvPr>
        </p:nvSpPr>
        <p:spPr>
          <a:xfrm>
            <a:off x="609600" y="1295400"/>
            <a:ext cx="8229600" cy="5486400"/>
          </a:xfrm>
        </p:spPr>
        <p:txBody>
          <a:bodyPr/>
          <a:lstStyle/>
          <a:p>
            <a:pPr eaLnBrk="1" hangingPunct="1"/>
            <a:r>
              <a:rPr lang="en-US" smtClean="0"/>
              <a:t>Specifics of instructional planning can only be accomplished after we identify the desired results and the assessments!  </a:t>
            </a:r>
          </a:p>
          <a:p>
            <a:pPr eaLnBrk="1" hangingPunct="1"/>
            <a:r>
              <a:rPr lang="en-US" smtClean="0"/>
              <a:t>Why do we call this backwards?</a:t>
            </a:r>
          </a:p>
          <a:p>
            <a:pPr lvl="1" eaLnBrk="1" hangingPunct="1"/>
            <a:r>
              <a:rPr lang="en-US" smtClean="0"/>
              <a:t>Because you are not free thinkers, probably wimps, who are like lambs led to slaughter and will do things that the culture rewards rather, thus feathering your own bed, rather than use </a:t>
            </a:r>
            <a:r>
              <a:rPr lang="en-US" b="1" smtClean="0"/>
              <a:t>your</a:t>
            </a:r>
            <a:r>
              <a:rPr lang="en-US" smtClean="0"/>
              <a:t> common sense to benefit </a:t>
            </a:r>
            <a:r>
              <a:rPr lang="en-US" b="1" smtClean="0"/>
              <a:t>your</a:t>
            </a:r>
            <a:r>
              <a:rPr lang="en-US" smtClean="0"/>
              <a:t> </a:t>
            </a:r>
            <a:r>
              <a:rPr lang="en-US" smtClean="0">
                <a:solidFill>
                  <a:srgbClr val="FF0000"/>
                </a:solidFill>
              </a:rPr>
              <a:t>students!</a:t>
            </a:r>
            <a:endParaRPr lang="en-US" smtClean="0"/>
          </a:p>
          <a:p>
            <a:pPr lvl="1" eaLnBrk="1" hangingPunct="1"/>
            <a:r>
              <a:rPr lang="en-US" i="1" smtClean="0"/>
              <a:t>BTW, I say this without malice or blame.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blinds(horizontal)">
                                      <p:cBhvr>
                                        <p:cTn id="7" dur="5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31747">
                                            <p:txEl>
                                              <p:pRg st="1" end="1"/>
                                            </p:txEl>
                                          </p:spTgt>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8" presetClass="emph" presetSubtype="0" fill="hold" nodeType="clickEffect">
                                  <p:stCondLst>
                                    <p:cond delay="0"/>
                                  </p:stCondLst>
                                  <p:childTnLst>
                                    <p:animRot by="21600000">
                                      <p:cBhvr>
                                        <p:cTn id="15" dur="2000" fill="hold"/>
                                        <p:tgtEl>
                                          <p:spTgt spid="31747">
                                            <p:txEl>
                                              <p:pRg st="2" end="2"/>
                                            </p:txEl>
                                          </p:spTgt>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1747">
                                            <p:txEl>
                                              <p:pRg st="3" end="3"/>
                                            </p:txEl>
                                          </p:spTgt>
                                        </p:tgtEl>
                                        <p:attrNameLst>
                                          <p:attrName>style.visibility</p:attrName>
                                        </p:attrNameLst>
                                      </p:cBhvr>
                                      <p:to>
                                        <p:strVal val="visible"/>
                                      </p:to>
                                    </p:set>
                                    <p:anim calcmode="lin" valueType="num">
                                      <p:cBhvr additive="base">
                                        <p:cTn id="20"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The Logic of Backward Design</a:t>
            </a:r>
          </a:p>
        </p:txBody>
      </p:sp>
      <p:sp>
        <p:nvSpPr>
          <p:cNvPr id="24579" name="Rectangle 3"/>
          <p:cNvSpPr>
            <a:spLocks noGrp="1" noChangeArrowheads="1"/>
          </p:cNvSpPr>
          <p:nvPr>
            <p:ph type="body" idx="1"/>
          </p:nvPr>
        </p:nvSpPr>
        <p:spPr/>
        <p:txBody>
          <a:bodyPr/>
          <a:lstStyle/>
          <a:p>
            <a:pPr eaLnBrk="1" hangingPunct="1">
              <a:lnSpc>
                <a:spcPct val="90000"/>
              </a:lnSpc>
            </a:pPr>
            <a:r>
              <a:rPr lang="en-US" smtClean="0"/>
              <a:t>Applies regardless of learning goals</a:t>
            </a:r>
          </a:p>
          <a:p>
            <a:pPr eaLnBrk="1" hangingPunct="1">
              <a:lnSpc>
                <a:spcPct val="90000"/>
              </a:lnSpc>
            </a:pPr>
            <a:r>
              <a:rPr lang="en-US" smtClean="0"/>
              <a:t>E.g.:</a:t>
            </a:r>
          </a:p>
          <a:p>
            <a:pPr lvl="1" eaLnBrk="1" hangingPunct="1">
              <a:lnSpc>
                <a:spcPct val="90000"/>
              </a:lnSpc>
            </a:pPr>
            <a:r>
              <a:rPr lang="en-US" smtClean="0"/>
              <a:t>Starting from state content standards, curriculum planners need to determine the appropriate assessment evidence stated or implied in the standard. Likewise, a staff developer should determine what evidence will indicate that adults have learned the intended knowledge or skill before planning the various workshop activities.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3800" smtClean="0"/>
              <a:t>The Rubber Meets the Road with ASSESSMENT</a:t>
            </a:r>
          </a:p>
        </p:txBody>
      </p:sp>
      <p:sp>
        <p:nvSpPr>
          <p:cNvPr id="25603" name="Rectangle 3"/>
          <p:cNvSpPr>
            <a:spLocks noGrp="1" noChangeArrowheads="1"/>
          </p:cNvSpPr>
          <p:nvPr>
            <p:ph type="body" idx="1"/>
          </p:nvPr>
        </p:nvSpPr>
        <p:spPr/>
        <p:txBody>
          <a:bodyPr/>
          <a:lstStyle/>
          <a:p>
            <a:pPr eaLnBrk="1" hangingPunct="1">
              <a:lnSpc>
                <a:spcPct val="90000"/>
              </a:lnSpc>
            </a:pPr>
            <a:r>
              <a:rPr lang="en-US" smtClean="0"/>
              <a:t>Three different teachers may all be working toward the same content standards, but if the assessments vary considerably, how are we to know which students have achieved what?  </a:t>
            </a:r>
          </a:p>
          <a:p>
            <a:pPr eaLnBrk="1" hangingPunct="1">
              <a:lnSpc>
                <a:spcPct val="90000"/>
              </a:lnSpc>
            </a:pPr>
            <a:r>
              <a:rPr lang="en-US" smtClean="0"/>
              <a:t>How common is this scenario in your school?</a:t>
            </a:r>
          </a:p>
          <a:p>
            <a:pPr eaLnBrk="1" hangingPunct="1">
              <a:lnSpc>
                <a:spcPct val="90000"/>
              </a:lnSpc>
            </a:pPr>
            <a:r>
              <a:rPr lang="en-US" smtClean="0"/>
              <a:t>What are the unintended consequences of this phenomena? </a:t>
            </a:r>
          </a:p>
        </p:txBody>
      </p:sp>
      <p:sp>
        <p:nvSpPr>
          <p:cNvPr id="25604" name="Text Box 4"/>
          <p:cNvSpPr txBox="1">
            <a:spLocks noChangeArrowheads="1"/>
          </p:cNvSpPr>
          <p:nvPr/>
        </p:nvSpPr>
        <p:spPr bwMode="auto">
          <a:xfrm>
            <a:off x="8001000" y="6400800"/>
            <a:ext cx="1143000" cy="366713"/>
          </a:xfrm>
          <a:prstGeom prst="rect">
            <a:avLst/>
          </a:prstGeom>
          <a:noFill/>
          <a:ln w="9525">
            <a:noFill/>
            <a:miter lim="800000"/>
            <a:headEnd/>
            <a:tailEnd/>
          </a:ln>
        </p:spPr>
        <p:txBody>
          <a:bodyPr>
            <a:spAutoFit/>
          </a:bodyPr>
          <a:lstStyle/>
          <a:p>
            <a:pPr>
              <a:spcBef>
                <a:spcPct val="50000"/>
              </a:spcBef>
            </a:pPr>
            <a:r>
              <a:rPr lang="en-US"/>
              <a:t>p.19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Oval 2"/>
          <p:cNvSpPr>
            <a:spLocks noChangeArrowheads="1"/>
          </p:cNvSpPr>
          <p:nvPr/>
        </p:nvSpPr>
        <p:spPr bwMode="auto">
          <a:xfrm>
            <a:off x="5105400" y="3276600"/>
            <a:ext cx="3276600" cy="1524000"/>
          </a:xfrm>
          <a:prstGeom prst="ellipse">
            <a:avLst/>
          </a:prstGeom>
          <a:solidFill>
            <a:srgbClr val="FF0000"/>
          </a:solidFill>
          <a:ln w="9525">
            <a:solidFill>
              <a:schemeClr val="tx1"/>
            </a:solidFill>
            <a:round/>
            <a:headEnd/>
            <a:tailEnd/>
          </a:ln>
        </p:spPr>
        <p:txBody>
          <a:bodyPr wrap="none" anchor="ctr"/>
          <a:lstStyle/>
          <a:p>
            <a:endParaRPr lang="en-US"/>
          </a:p>
        </p:txBody>
      </p:sp>
      <p:sp>
        <p:nvSpPr>
          <p:cNvPr id="26627" name="Rectangle 3"/>
          <p:cNvSpPr>
            <a:spLocks noGrp="1" noChangeArrowheads="1"/>
          </p:cNvSpPr>
          <p:nvPr>
            <p:ph type="title"/>
          </p:nvPr>
        </p:nvSpPr>
        <p:spPr/>
        <p:txBody>
          <a:bodyPr/>
          <a:lstStyle/>
          <a:p>
            <a:pPr eaLnBrk="1" hangingPunct="1"/>
            <a:r>
              <a:rPr lang="en-US" smtClean="0"/>
              <a:t>Learning w/o UBD</a:t>
            </a:r>
          </a:p>
        </p:txBody>
      </p:sp>
      <p:sp>
        <p:nvSpPr>
          <p:cNvPr id="26628" name="Rectangle 4"/>
          <p:cNvSpPr>
            <a:spLocks noChangeArrowheads="1"/>
          </p:cNvSpPr>
          <p:nvPr/>
        </p:nvSpPr>
        <p:spPr bwMode="auto">
          <a:xfrm>
            <a:off x="838200" y="2057400"/>
            <a:ext cx="4038600" cy="3200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6629" name="AutoShape 5"/>
          <p:cNvSpPr>
            <a:spLocks noChangeArrowheads="1"/>
          </p:cNvSpPr>
          <p:nvPr/>
        </p:nvSpPr>
        <p:spPr bwMode="auto">
          <a:xfrm rot="10800000">
            <a:off x="2286000" y="4876800"/>
            <a:ext cx="990600" cy="304800"/>
          </a:xfrm>
          <a:prstGeom prst="rightArrow">
            <a:avLst>
              <a:gd name="adj1" fmla="val 50000"/>
              <a:gd name="adj2" fmla="val 81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endParaRPr lang="en-US"/>
          </a:p>
        </p:txBody>
      </p:sp>
      <p:sp>
        <p:nvSpPr>
          <p:cNvPr id="26630" name="AutoShape 6"/>
          <p:cNvSpPr>
            <a:spLocks noChangeArrowheads="1"/>
          </p:cNvSpPr>
          <p:nvPr/>
        </p:nvSpPr>
        <p:spPr bwMode="auto">
          <a:xfrm rot="2534124">
            <a:off x="1447800" y="3962400"/>
            <a:ext cx="990600" cy="304800"/>
          </a:xfrm>
          <a:prstGeom prst="rightArrow">
            <a:avLst>
              <a:gd name="adj1" fmla="val 50000"/>
              <a:gd name="adj2" fmla="val 81250"/>
            </a:avLst>
          </a:prstGeom>
          <a:solidFill>
            <a:srgbClr val="FFFF00"/>
          </a:solidFill>
          <a:ln w="9525">
            <a:solidFill>
              <a:schemeClr val="tx1"/>
            </a:solidFill>
            <a:miter lim="800000"/>
            <a:headEnd/>
            <a:tailEnd/>
          </a:ln>
        </p:spPr>
        <p:txBody>
          <a:bodyPr wrap="none" anchor="ctr"/>
          <a:lstStyle/>
          <a:p>
            <a:endParaRPr lang="en-US"/>
          </a:p>
        </p:txBody>
      </p:sp>
      <p:sp>
        <p:nvSpPr>
          <p:cNvPr id="26631" name="AutoShape 7"/>
          <p:cNvSpPr>
            <a:spLocks noChangeArrowheads="1"/>
          </p:cNvSpPr>
          <p:nvPr/>
        </p:nvSpPr>
        <p:spPr bwMode="auto">
          <a:xfrm rot="5126706">
            <a:off x="3657600" y="32385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6632" name="AutoShape 8"/>
          <p:cNvSpPr>
            <a:spLocks noChangeArrowheads="1"/>
          </p:cNvSpPr>
          <p:nvPr/>
        </p:nvSpPr>
        <p:spPr bwMode="auto">
          <a:xfrm rot="-922108">
            <a:off x="3124200" y="2514600"/>
            <a:ext cx="990600" cy="304800"/>
          </a:xfrm>
          <a:prstGeom prst="rightArrow">
            <a:avLst>
              <a:gd name="adj1" fmla="val 50000"/>
              <a:gd name="adj2" fmla="val 81250"/>
            </a:avLst>
          </a:prstGeom>
          <a:solidFill>
            <a:srgbClr val="00FF00"/>
          </a:solidFill>
          <a:ln w="9525">
            <a:solidFill>
              <a:schemeClr val="tx1"/>
            </a:solidFill>
            <a:miter lim="800000"/>
            <a:headEnd/>
            <a:tailEnd/>
          </a:ln>
        </p:spPr>
        <p:txBody>
          <a:bodyPr wrap="none" anchor="ctr"/>
          <a:lstStyle/>
          <a:p>
            <a:endParaRPr lang="en-US"/>
          </a:p>
        </p:txBody>
      </p:sp>
      <p:sp>
        <p:nvSpPr>
          <p:cNvPr id="26633" name="AutoShape 9"/>
          <p:cNvSpPr>
            <a:spLocks noChangeArrowheads="1"/>
          </p:cNvSpPr>
          <p:nvPr/>
        </p:nvSpPr>
        <p:spPr bwMode="auto">
          <a:xfrm>
            <a:off x="3733800" y="3886200"/>
            <a:ext cx="990600" cy="304800"/>
          </a:xfrm>
          <a:prstGeom prst="rightArrow">
            <a:avLst>
              <a:gd name="adj1" fmla="val 50000"/>
              <a:gd name="adj2" fmla="val 81250"/>
            </a:avLst>
          </a:prstGeom>
          <a:solidFill>
            <a:schemeClr val="tx1"/>
          </a:solidFill>
          <a:ln w="9525">
            <a:solidFill>
              <a:schemeClr val="tx1"/>
            </a:solidFill>
            <a:miter lim="800000"/>
            <a:headEnd/>
            <a:tailEnd/>
          </a:ln>
        </p:spPr>
        <p:txBody>
          <a:bodyPr wrap="none" anchor="ctr"/>
          <a:lstStyle/>
          <a:p>
            <a:endParaRPr lang="en-US"/>
          </a:p>
        </p:txBody>
      </p:sp>
      <p:sp>
        <p:nvSpPr>
          <p:cNvPr id="26634" name="AutoShape 10"/>
          <p:cNvSpPr>
            <a:spLocks noChangeArrowheads="1"/>
          </p:cNvSpPr>
          <p:nvPr/>
        </p:nvSpPr>
        <p:spPr bwMode="auto">
          <a:xfrm rot="-1375101">
            <a:off x="1447800" y="3124200"/>
            <a:ext cx="990600" cy="304800"/>
          </a:xfrm>
          <a:prstGeom prst="rightArrow">
            <a:avLst>
              <a:gd name="adj1" fmla="val 50000"/>
              <a:gd name="adj2" fmla="val 81250"/>
            </a:avLst>
          </a:prstGeom>
          <a:solidFill>
            <a:schemeClr val="hlink"/>
          </a:solidFill>
          <a:ln w="9525">
            <a:solidFill>
              <a:schemeClr val="tx1"/>
            </a:solidFill>
            <a:miter lim="800000"/>
            <a:headEnd/>
            <a:tailEnd/>
          </a:ln>
        </p:spPr>
        <p:txBody>
          <a:bodyPr wrap="none" anchor="ctr"/>
          <a:lstStyle/>
          <a:p>
            <a:endParaRPr lang="en-US"/>
          </a:p>
        </p:txBody>
      </p:sp>
      <p:sp>
        <p:nvSpPr>
          <p:cNvPr id="26635" name="AutoShape 11"/>
          <p:cNvSpPr>
            <a:spLocks noChangeArrowheads="1"/>
          </p:cNvSpPr>
          <p:nvPr/>
        </p:nvSpPr>
        <p:spPr bwMode="auto">
          <a:xfrm rot="2808111">
            <a:off x="2628900" y="4191000"/>
            <a:ext cx="990600" cy="304800"/>
          </a:xfrm>
          <a:prstGeom prst="rightArrow">
            <a:avLst>
              <a:gd name="adj1" fmla="val 50000"/>
              <a:gd name="adj2" fmla="val 81250"/>
            </a:avLst>
          </a:prstGeom>
          <a:solidFill>
            <a:schemeClr val="accent2"/>
          </a:solidFill>
          <a:ln w="9525">
            <a:solidFill>
              <a:schemeClr val="tx1"/>
            </a:solidFill>
            <a:miter lim="800000"/>
            <a:headEnd/>
            <a:tailEnd/>
          </a:ln>
        </p:spPr>
        <p:txBody>
          <a:bodyPr rot="10800000" vert="eaVert" wrap="none" anchor="ctr"/>
          <a:lstStyle/>
          <a:p>
            <a:pPr algn="ctr" eaLnBrk="1" hangingPunct="1"/>
            <a:endParaRPr lang="en-US" sz="2400">
              <a:solidFill>
                <a:srgbClr val="00FF00"/>
              </a:solidFill>
              <a:latin typeface="Tahoma" pitchFamily="34" charset="0"/>
            </a:endParaRPr>
          </a:p>
        </p:txBody>
      </p:sp>
      <p:sp>
        <p:nvSpPr>
          <p:cNvPr id="26636" name="AutoShape 12"/>
          <p:cNvSpPr>
            <a:spLocks noChangeArrowheads="1"/>
          </p:cNvSpPr>
          <p:nvPr/>
        </p:nvSpPr>
        <p:spPr bwMode="auto">
          <a:xfrm rot="-7930441">
            <a:off x="1104900" y="4533900"/>
            <a:ext cx="990600" cy="304800"/>
          </a:xfrm>
          <a:prstGeom prst="rightArrow">
            <a:avLst>
              <a:gd name="adj1" fmla="val 50000"/>
              <a:gd name="adj2" fmla="val 81250"/>
            </a:avLst>
          </a:prstGeom>
          <a:gradFill rotWithShape="0">
            <a:gsLst>
              <a:gs pos="0">
                <a:srgbClr val="FF0000"/>
              </a:gs>
              <a:gs pos="100000">
                <a:srgbClr val="FFFFFF"/>
              </a:gs>
            </a:gsLst>
            <a:lin ang="5400000" scaled="1"/>
          </a:gradFill>
          <a:ln w="9525">
            <a:solidFill>
              <a:schemeClr val="tx1"/>
            </a:solidFill>
            <a:miter lim="800000"/>
            <a:headEnd/>
            <a:tailEnd/>
          </a:ln>
        </p:spPr>
        <p:txBody>
          <a:bodyPr wrap="none" anchor="ctr"/>
          <a:lstStyle/>
          <a:p>
            <a:endParaRPr lang="en-US"/>
          </a:p>
        </p:txBody>
      </p:sp>
      <p:sp>
        <p:nvSpPr>
          <p:cNvPr id="26637" name="AutoShape 13"/>
          <p:cNvSpPr>
            <a:spLocks noChangeArrowheads="1"/>
          </p:cNvSpPr>
          <p:nvPr/>
        </p:nvSpPr>
        <p:spPr bwMode="auto">
          <a:xfrm rot="-1980099">
            <a:off x="3581400" y="4572000"/>
            <a:ext cx="990600" cy="304800"/>
          </a:xfrm>
          <a:prstGeom prst="rightArrow">
            <a:avLst>
              <a:gd name="adj1" fmla="val 50000"/>
              <a:gd name="adj2" fmla="val 81250"/>
            </a:avLst>
          </a:prstGeom>
          <a:solidFill>
            <a:srgbClr val="00FF00"/>
          </a:solidFill>
          <a:ln w="9525">
            <a:solidFill>
              <a:schemeClr val="tx1"/>
            </a:solidFill>
            <a:miter lim="800000"/>
            <a:headEnd/>
            <a:tailEnd/>
          </a:ln>
        </p:spPr>
        <p:txBody>
          <a:bodyPr wrap="none" anchor="ctr"/>
          <a:lstStyle/>
          <a:p>
            <a:endParaRPr lang="en-US"/>
          </a:p>
        </p:txBody>
      </p:sp>
      <p:sp>
        <p:nvSpPr>
          <p:cNvPr id="26638" name="AutoShape 14"/>
          <p:cNvSpPr>
            <a:spLocks noChangeArrowheads="1"/>
          </p:cNvSpPr>
          <p:nvPr/>
        </p:nvSpPr>
        <p:spPr bwMode="auto">
          <a:xfrm rot="1547122">
            <a:off x="1828800" y="2438400"/>
            <a:ext cx="990600" cy="304800"/>
          </a:xfrm>
          <a:prstGeom prst="rightArrow">
            <a:avLst>
              <a:gd name="adj1" fmla="val 50000"/>
              <a:gd name="adj2" fmla="val 81250"/>
            </a:avLst>
          </a:prstGeom>
          <a:solidFill>
            <a:schemeClr val="tx2"/>
          </a:solidFill>
          <a:ln w="9525">
            <a:solidFill>
              <a:schemeClr val="tx1"/>
            </a:solidFill>
            <a:miter lim="800000"/>
            <a:headEnd/>
            <a:tailEnd/>
          </a:ln>
        </p:spPr>
        <p:txBody>
          <a:bodyPr wrap="none" anchor="ctr"/>
          <a:lstStyle/>
          <a:p>
            <a:endParaRPr lang="en-US"/>
          </a:p>
        </p:txBody>
      </p:sp>
      <p:sp>
        <p:nvSpPr>
          <p:cNvPr id="26639" name="AutoShape 15"/>
          <p:cNvSpPr>
            <a:spLocks noChangeArrowheads="1"/>
          </p:cNvSpPr>
          <p:nvPr/>
        </p:nvSpPr>
        <p:spPr bwMode="auto">
          <a:xfrm rot="10547215">
            <a:off x="2590800" y="3352800"/>
            <a:ext cx="990600" cy="304800"/>
          </a:xfrm>
          <a:prstGeom prst="rightArrow">
            <a:avLst>
              <a:gd name="adj1" fmla="val 50000"/>
              <a:gd name="adj2" fmla="val 81250"/>
            </a:avLst>
          </a:prstGeom>
          <a:solidFill>
            <a:schemeClr val="bg1"/>
          </a:solidFill>
          <a:ln w="9525">
            <a:solidFill>
              <a:schemeClr val="tx1"/>
            </a:solidFill>
            <a:miter lim="800000"/>
            <a:headEnd/>
            <a:tailEnd/>
          </a:ln>
        </p:spPr>
        <p:txBody>
          <a:bodyPr wrap="none" anchor="ctr"/>
          <a:lstStyle/>
          <a:p>
            <a:endParaRPr lang="en-US"/>
          </a:p>
        </p:txBody>
      </p:sp>
      <p:sp>
        <p:nvSpPr>
          <p:cNvPr id="26640" name="Text Box 16"/>
          <p:cNvSpPr txBox="1">
            <a:spLocks noChangeArrowheads="1"/>
          </p:cNvSpPr>
          <p:nvPr/>
        </p:nvSpPr>
        <p:spPr bwMode="auto">
          <a:xfrm>
            <a:off x="5334000" y="3505200"/>
            <a:ext cx="2819400" cy="1004888"/>
          </a:xfrm>
          <a:prstGeom prst="rect">
            <a:avLst/>
          </a:prstGeom>
          <a:noFill/>
          <a:ln w="9525">
            <a:noFill/>
            <a:miter lim="800000"/>
            <a:headEnd/>
            <a:tailEnd/>
          </a:ln>
        </p:spPr>
        <p:txBody>
          <a:bodyPr>
            <a:spAutoFit/>
          </a:bodyPr>
          <a:lstStyle/>
          <a:p>
            <a:pPr algn="ctr" eaLnBrk="1" hangingPunct="1">
              <a:spcBef>
                <a:spcPct val="50000"/>
              </a:spcBef>
            </a:pPr>
            <a:r>
              <a:rPr lang="en-US" sz="2400" b="1">
                <a:solidFill>
                  <a:schemeClr val="bg1"/>
                </a:solidFill>
                <a:latin typeface="Tahoma" pitchFamily="34" charset="0"/>
              </a:rPr>
              <a:t>Shared Vision?</a:t>
            </a:r>
          </a:p>
          <a:p>
            <a:pPr algn="ctr" eaLnBrk="1" hangingPunct="1">
              <a:spcBef>
                <a:spcPct val="50000"/>
              </a:spcBef>
            </a:pPr>
            <a:r>
              <a:rPr lang="en-US" sz="2400" b="1">
                <a:solidFill>
                  <a:schemeClr val="bg1"/>
                </a:solidFill>
                <a:latin typeface="Tahoma" pitchFamily="34" charset="0"/>
              </a:rPr>
              <a:t>Desired Goals?</a:t>
            </a:r>
          </a:p>
        </p:txBody>
      </p:sp>
      <p:sp>
        <p:nvSpPr>
          <p:cNvPr id="26641" name="Text Box 17"/>
          <p:cNvSpPr txBox="1">
            <a:spLocks noChangeArrowheads="1"/>
          </p:cNvSpPr>
          <p:nvPr/>
        </p:nvSpPr>
        <p:spPr bwMode="auto">
          <a:xfrm>
            <a:off x="914400" y="5791200"/>
            <a:ext cx="7315200" cy="457200"/>
          </a:xfrm>
          <a:prstGeom prst="rect">
            <a:avLst/>
          </a:prstGeom>
          <a:noFill/>
          <a:ln w="9525">
            <a:noFill/>
            <a:miter lim="800000"/>
            <a:headEnd/>
            <a:tailEnd/>
          </a:ln>
        </p:spPr>
        <p:txBody>
          <a:bodyPr>
            <a:spAutoFit/>
          </a:bodyPr>
          <a:lstStyle/>
          <a:p>
            <a:pPr algn="ctr" eaLnBrk="1" hangingPunct="1">
              <a:spcBef>
                <a:spcPct val="50000"/>
              </a:spcBef>
            </a:pPr>
            <a:r>
              <a:rPr lang="en-US" sz="2400" b="1">
                <a:latin typeface="Tahoma" pitchFamily="34" charset="0"/>
              </a:rPr>
              <a:t>Is this your department or grade level?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Oval 2"/>
          <p:cNvSpPr>
            <a:spLocks noChangeArrowheads="1"/>
          </p:cNvSpPr>
          <p:nvPr/>
        </p:nvSpPr>
        <p:spPr bwMode="auto">
          <a:xfrm>
            <a:off x="5105400" y="3276600"/>
            <a:ext cx="3276600" cy="1524000"/>
          </a:xfrm>
          <a:prstGeom prst="ellipse">
            <a:avLst/>
          </a:prstGeom>
          <a:solidFill>
            <a:srgbClr val="FF0000"/>
          </a:solidFill>
          <a:ln w="9525">
            <a:solidFill>
              <a:schemeClr val="tx1"/>
            </a:solidFill>
            <a:round/>
            <a:headEnd/>
            <a:tailEnd/>
          </a:ln>
        </p:spPr>
        <p:txBody>
          <a:bodyPr wrap="none" anchor="ctr"/>
          <a:lstStyle/>
          <a:p>
            <a:endParaRPr lang="en-US"/>
          </a:p>
        </p:txBody>
      </p:sp>
      <p:sp>
        <p:nvSpPr>
          <p:cNvPr id="27651" name="Rectangle 3"/>
          <p:cNvSpPr>
            <a:spLocks noGrp="1" noChangeArrowheads="1"/>
          </p:cNvSpPr>
          <p:nvPr>
            <p:ph type="title"/>
          </p:nvPr>
        </p:nvSpPr>
        <p:spPr/>
        <p:txBody>
          <a:bodyPr/>
          <a:lstStyle/>
          <a:p>
            <a:pPr eaLnBrk="1" hangingPunct="1"/>
            <a:r>
              <a:rPr lang="en-US" smtClean="0"/>
              <a:t>Learning w/o UBD</a:t>
            </a:r>
          </a:p>
        </p:txBody>
      </p:sp>
      <p:sp>
        <p:nvSpPr>
          <p:cNvPr id="27652" name="Rectangle 4"/>
          <p:cNvSpPr>
            <a:spLocks noChangeArrowheads="1"/>
          </p:cNvSpPr>
          <p:nvPr/>
        </p:nvSpPr>
        <p:spPr bwMode="auto">
          <a:xfrm>
            <a:off x="838200" y="2057400"/>
            <a:ext cx="4038600" cy="3200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53" name="AutoShape 5"/>
          <p:cNvSpPr>
            <a:spLocks noChangeArrowheads="1"/>
          </p:cNvSpPr>
          <p:nvPr/>
        </p:nvSpPr>
        <p:spPr bwMode="auto">
          <a:xfrm rot="10800000">
            <a:off x="2286000" y="4876800"/>
            <a:ext cx="990600" cy="304800"/>
          </a:xfrm>
          <a:prstGeom prst="rightArrow">
            <a:avLst>
              <a:gd name="adj1" fmla="val 50000"/>
              <a:gd name="adj2" fmla="val 81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endParaRPr lang="en-US"/>
          </a:p>
        </p:txBody>
      </p:sp>
      <p:sp>
        <p:nvSpPr>
          <p:cNvPr id="27654" name="AutoShape 6"/>
          <p:cNvSpPr>
            <a:spLocks noChangeArrowheads="1"/>
          </p:cNvSpPr>
          <p:nvPr/>
        </p:nvSpPr>
        <p:spPr bwMode="auto">
          <a:xfrm rot="2534124">
            <a:off x="1447800" y="3962400"/>
            <a:ext cx="990600" cy="304800"/>
          </a:xfrm>
          <a:prstGeom prst="rightArrow">
            <a:avLst>
              <a:gd name="adj1" fmla="val 50000"/>
              <a:gd name="adj2" fmla="val 81250"/>
            </a:avLst>
          </a:prstGeom>
          <a:solidFill>
            <a:srgbClr val="FFFF00"/>
          </a:solidFill>
          <a:ln w="9525">
            <a:solidFill>
              <a:schemeClr val="tx1"/>
            </a:solidFill>
            <a:miter lim="800000"/>
            <a:headEnd/>
            <a:tailEnd/>
          </a:ln>
        </p:spPr>
        <p:txBody>
          <a:bodyPr wrap="none" anchor="ctr"/>
          <a:lstStyle/>
          <a:p>
            <a:endParaRPr lang="en-US"/>
          </a:p>
        </p:txBody>
      </p:sp>
      <p:sp>
        <p:nvSpPr>
          <p:cNvPr id="27655" name="AutoShape 7"/>
          <p:cNvSpPr>
            <a:spLocks noChangeArrowheads="1"/>
          </p:cNvSpPr>
          <p:nvPr/>
        </p:nvSpPr>
        <p:spPr bwMode="auto">
          <a:xfrm rot="5126706">
            <a:off x="3657600" y="32385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7656" name="AutoShape 8"/>
          <p:cNvSpPr>
            <a:spLocks noChangeArrowheads="1"/>
          </p:cNvSpPr>
          <p:nvPr/>
        </p:nvSpPr>
        <p:spPr bwMode="auto">
          <a:xfrm rot="-922108">
            <a:off x="3124200" y="2514600"/>
            <a:ext cx="990600" cy="304800"/>
          </a:xfrm>
          <a:prstGeom prst="rightArrow">
            <a:avLst>
              <a:gd name="adj1" fmla="val 50000"/>
              <a:gd name="adj2" fmla="val 81250"/>
            </a:avLst>
          </a:prstGeom>
          <a:solidFill>
            <a:srgbClr val="00FF00"/>
          </a:solidFill>
          <a:ln w="9525">
            <a:solidFill>
              <a:schemeClr val="tx1"/>
            </a:solidFill>
            <a:miter lim="800000"/>
            <a:headEnd/>
            <a:tailEnd/>
          </a:ln>
        </p:spPr>
        <p:txBody>
          <a:bodyPr wrap="none" anchor="ctr"/>
          <a:lstStyle/>
          <a:p>
            <a:endParaRPr lang="en-US"/>
          </a:p>
        </p:txBody>
      </p:sp>
      <p:sp>
        <p:nvSpPr>
          <p:cNvPr id="27657" name="AutoShape 9"/>
          <p:cNvSpPr>
            <a:spLocks noChangeArrowheads="1"/>
          </p:cNvSpPr>
          <p:nvPr/>
        </p:nvSpPr>
        <p:spPr bwMode="auto">
          <a:xfrm>
            <a:off x="3733800" y="3886200"/>
            <a:ext cx="990600" cy="304800"/>
          </a:xfrm>
          <a:prstGeom prst="rightArrow">
            <a:avLst>
              <a:gd name="adj1" fmla="val 50000"/>
              <a:gd name="adj2" fmla="val 81250"/>
            </a:avLst>
          </a:prstGeom>
          <a:solidFill>
            <a:schemeClr val="tx1"/>
          </a:solidFill>
          <a:ln w="9525">
            <a:solidFill>
              <a:schemeClr val="tx1"/>
            </a:solidFill>
            <a:miter lim="800000"/>
            <a:headEnd/>
            <a:tailEnd/>
          </a:ln>
        </p:spPr>
        <p:txBody>
          <a:bodyPr wrap="none" anchor="ctr"/>
          <a:lstStyle/>
          <a:p>
            <a:endParaRPr lang="en-US"/>
          </a:p>
        </p:txBody>
      </p:sp>
      <p:sp>
        <p:nvSpPr>
          <p:cNvPr id="27658" name="AutoShape 10"/>
          <p:cNvSpPr>
            <a:spLocks noChangeArrowheads="1"/>
          </p:cNvSpPr>
          <p:nvPr/>
        </p:nvSpPr>
        <p:spPr bwMode="auto">
          <a:xfrm rot="-1375101">
            <a:off x="1371600" y="2971800"/>
            <a:ext cx="990600" cy="304800"/>
          </a:xfrm>
          <a:prstGeom prst="rightArrow">
            <a:avLst>
              <a:gd name="adj1" fmla="val 50000"/>
              <a:gd name="adj2" fmla="val 81250"/>
            </a:avLst>
          </a:prstGeom>
          <a:solidFill>
            <a:schemeClr val="hlink"/>
          </a:solidFill>
          <a:ln w="9525">
            <a:solidFill>
              <a:schemeClr val="tx1"/>
            </a:solidFill>
            <a:miter lim="800000"/>
            <a:headEnd/>
            <a:tailEnd/>
          </a:ln>
        </p:spPr>
        <p:txBody>
          <a:bodyPr wrap="none" anchor="ctr"/>
          <a:lstStyle/>
          <a:p>
            <a:endParaRPr lang="en-US"/>
          </a:p>
        </p:txBody>
      </p:sp>
      <p:sp>
        <p:nvSpPr>
          <p:cNvPr id="27659" name="AutoShape 11"/>
          <p:cNvSpPr>
            <a:spLocks noChangeArrowheads="1"/>
          </p:cNvSpPr>
          <p:nvPr/>
        </p:nvSpPr>
        <p:spPr bwMode="auto">
          <a:xfrm rot="2808111">
            <a:off x="2628900" y="4191000"/>
            <a:ext cx="990600" cy="304800"/>
          </a:xfrm>
          <a:prstGeom prst="rightArrow">
            <a:avLst>
              <a:gd name="adj1" fmla="val 50000"/>
              <a:gd name="adj2" fmla="val 81250"/>
            </a:avLst>
          </a:prstGeom>
          <a:solidFill>
            <a:schemeClr val="accent2"/>
          </a:solidFill>
          <a:ln w="9525">
            <a:solidFill>
              <a:schemeClr val="tx1"/>
            </a:solidFill>
            <a:miter lim="800000"/>
            <a:headEnd/>
            <a:tailEnd/>
          </a:ln>
        </p:spPr>
        <p:txBody>
          <a:bodyPr rot="10800000" vert="eaVert" wrap="none" anchor="ctr"/>
          <a:lstStyle/>
          <a:p>
            <a:pPr algn="ctr" eaLnBrk="1" hangingPunct="1"/>
            <a:endParaRPr lang="en-US" sz="2400">
              <a:solidFill>
                <a:srgbClr val="00FF00"/>
              </a:solidFill>
              <a:latin typeface="Tahoma" pitchFamily="34" charset="0"/>
            </a:endParaRPr>
          </a:p>
        </p:txBody>
      </p:sp>
      <p:sp>
        <p:nvSpPr>
          <p:cNvPr id="27660" name="AutoShape 12"/>
          <p:cNvSpPr>
            <a:spLocks noChangeArrowheads="1"/>
          </p:cNvSpPr>
          <p:nvPr/>
        </p:nvSpPr>
        <p:spPr bwMode="auto">
          <a:xfrm rot="-7930441">
            <a:off x="1104900" y="4533900"/>
            <a:ext cx="990600" cy="304800"/>
          </a:xfrm>
          <a:prstGeom prst="rightArrow">
            <a:avLst>
              <a:gd name="adj1" fmla="val 50000"/>
              <a:gd name="adj2" fmla="val 81250"/>
            </a:avLst>
          </a:prstGeom>
          <a:gradFill rotWithShape="0">
            <a:gsLst>
              <a:gs pos="0">
                <a:srgbClr val="FF0000"/>
              </a:gs>
              <a:gs pos="100000">
                <a:srgbClr val="FFFFFF"/>
              </a:gs>
            </a:gsLst>
            <a:lin ang="5400000" scaled="1"/>
          </a:gradFill>
          <a:ln w="9525">
            <a:solidFill>
              <a:schemeClr val="tx1"/>
            </a:solidFill>
            <a:miter lim="800000"/>
            <a:headEnd/>
            <a:tailEnd/>
          </a:ln>
        </p:spPr>
        <p:txBody>
          <a:bodyPr wrap="none" anchor="ctr"/>
          <a:lstStyle/>
          <a:p>
            <a:endParaRPr lang="en-US"/>
          </a:p>
        </p:txBody>
      </p:sp>
      <p:sp>
        <p:nvSpPr>
          <p:cNvPr id="27661" name="AutoShape 13"/>
          <p:cNvSpPr>
            <a:spLocks noChangeArrowheads="1"/>
          </p:cNvSpPr>
          <p:nvPr/>
        </p:nvSpPr>
        <p:spPr bwMode="auto">
          <a:xfrm rot="-1980099">
            <a:off x="3581400" y="4572000"/>
            <a:ext cx="990600" cy="304800"/>
          </a:xfrm>
          <a:prstGeom prst="rightArrow">
            <a:avLst>
              <a:gd name="adj1" fmla="val 50000"/>
              <a:gd name="adj2" fmla="val 81250"/>
            </a:avLst>
          </a:prstGeom>
          <a:solidFill>
            <a:srgbClr val="00FF00"/>
          </a:solidFill>
          <a:ln w="9525">
            <a:solidFill>
              <a:schemeClr val="tx1"/>
            </a:solidFill>
            <a:miter lim="800000"/>
            <a:headEnd/>
            <a:tailEnd/>
          </a:ln>
        </p:spPr>
        <p:txBody>
          <a:bodyPr wrap="none" anchor="ctr"/>
          <a:lstStyle/>
          <a:p>
            <a:endParaRPr lang="en-US"/>
          </a:p>
        </p:txBody>
      </p:sp>
      <p:sp>
        <p:nvSpPr>
          <p:cNvPr id="27662" name="AutoShape 14"/>
          <p:cNvSpPr>
            <a:spLocks noChangeArrowheads="1"/>
          </p:cNvSpPr>
          <p:nvPr/>
        </p:nvSpPr>
        <p:spPr bwMode="auto">
          <a:xfrm rot="1547122">
            <a:off x="1828800" y="2438400"/>
            <a:ext cx="990600" cy="304800"/>
          </a:xfrm>
          <a:prstGeom prst="rightArrow">
            <a:avLst>
              <a:gd name="adj1" fmla="val 50000"/>
              <a:gd name="adj2" fmla="val 81250"/>
            </a:avLst>
          </a:prstGeom>
          <a:solidFill>
            <a:schemeClr val="tx2"/>
          </a:solidFill>
          <a:ln w="9525">
            <a:solidFill>
              <a:schemeClr val="tx1"/>
            </a:solidFill>
            <a:miter lim="800000"/>
            <a:headEnd/>
            <a:tailEnd/>
          </a:ln>
        </p:spPr>
        <p:txBody>
          <a:bodyPr wrap="none" anchor="ctr"/>
          <a:lstStyle/>
          <a:p>
            <a:endParaRPr lang="en-US"/>
          </a:p>
        </p:txBody>
      </p:sp>
      <p:sp>
        <p:nvSpPr>
          <p:cNvPr id="27663" name="AutoShape 15"/>
          <p:cNvSpPr>
            <a:spLocks noChangeArrowheads="1"/>
          </p:cNvSpPr>
          <p:nvPr/>
        </p:nvSpPr>
        <p:spPr bwMode="auto">
          <a:xfrm rot="10547215">
            <a:off x="2590800" y="3352800"/>
            <a:ext cx="990600" cy="304800"/>
          </a:xfrm>
          <a:prstGeom prst="rightArrow">
            <a:avLst>
              <a:gd name="adj1" fmla="val 50000"/>
              <a:gd name="adj2" fmla="val 81250"/>
            </a:avLst>
          </a:prstGeom>
          <a:solidFill>
            <a:schemeClr val="bg1"/>
          </a:solidFill>
          <a:ln w="9525">
            <a:solidFill>
              <a:schemeClr val="tx1"/>
            </a:solidFill>
            <a:miter lim="800000"/>
            <a:headEnd/>
            <a:tailEnd/>
          </a:ln>
        </p:spPr>
        <p:txBody>
          <a:bodyPr wrap="none" anchor="ctr"/>
          <a:lstStyle/>
          <a:p>
            <a:endParaRPr lang="en-US"/>
          </a:p>
        </p:txBody>
      </p:sp>
      <p:sp>
        <p:nvSpPr>
          <p:cNvPr id="27664" name="Text Box 16"/>
          <p:cNvSpPr txBox="1">
            <a:spLocks noChangeArrowheads="1"/>
          </p:cNvSpPr>
          <p:nvPr/>
        </p:nvSpPr>
        <p:spPr bwMode="auto">
          <a:xfrm>
            <a:off x="5334000" y="3505200"/>
            <a:ext cx="2819400" cy="1004888"/>
          </a:xfrm>
          <a:prstGeom prst="rect">
            <a:avLst/>
          </a:prstGeom>
          <a:noFill/>
          <a:ln w="9525">
            <a:noFill/>
            <a:miter lim="800000"/>
            <a:headEnd/>
            <a:tailEnd/>
          </a:ln>
        </p:spPr>
        <p:txBody>
          <a:bodyPr>
            <a:spAutoFit/>
          </a:bodyPr>
          <a:lstStyle/>
          <a:p>
            <a:pPr algn="ctr" eaLnBrk="1" hangingPunct="1">
              <a:spcBef>
                <a:spcPct val="50000"/>
              </a:spcBef>
            </a:pPr>
            <a:r>
              <a:rPr lang="en-US" sz="2400" b="1">
                <a:solidFill>
                  <a:schemeClr val="bg1"/>
                </a:solidFill>
                <a:latin typeface="Tahoma" pitchFamily="34" charset="0"/>
              </a:rPr>
              <a:t>Shared Vision?</a:t>
            </a:r>
          </a:p>
          <a:p>
            <a:pPr algn="ctr" eaLnBrk="1" hangingPunct="1">
              <a:spcBef>
                <a:spcPct val="50000"/>
              </a:spcBef>
            </a:pPr>
            <a:r>
              <a:rPr lang="en-US" sz="2400" b="1">
                <a:solidFill>
                  <a:schemeClr val="bg1"/>
                </a:solidFill>
                <a:latin typeface="Tahoma" pitchFamily="34" charset="0"/>
              </a:rPr>
              <a:t>Desired Goals?</a:t>
            </a:r>
          </a:p>
        </p:txBody>
      </p:sp>
      <p:sp>
        <p:nvSpPr>
          <p:cNvPr id="27665" name="Text Box 17"/>
          <p:cNvSpPr txBox="1">
            <a:spLocks noChangeArrowheads="1"/>
          </p:cNvSpPr>
          <p:nvPr/>
        </p:nvSpPr>
        <p:spPr bwMode="auto">
          <a:xfrm>
            <a:off x="609600" y="5410200"/>
            <a:ext cx="7924800" cy="1370013"/>
          </a:xfrm>
          <a:prstGeom prst="rect">
            <a:avLst/>
          </a:prstGeom>
          <a:noFill/>
          <a:ln w="9525">
            <a:noFill/>
            <a:miter lim="800000"/>
            <a:headEnd/>
            <a:tailEnd/>
          </a:ln>
        </p:spPr>
        <p:txBody>
          <a:bodyPr>
            <a:spAutoFit/>
          </a:bodyPr>
          <a:lstStyle/>
          <a:p>
            <a:pPr algn="ctr" eaLnBrk="1" hangingPunct="1">
              <a:spcBef>
                <a:spcPct val="50000"/>
              </a:spcBef>
            </a:pPr>
            <a:r>
              <a:rPr lang="en-US" sz="2400" b="1">
                <a:latin typeface="Tahoma" pitchFamily="34" charset="0"/>
              </a:rPr>
              <a:t>This is the result of “coverage” and “activity-based” learning. </a:t>
            </a:r>
          </a:p>
          <a:p>
            <a:pPr algn="ctr" eaLnBrk="1" hangingPunct="1">
              <a:spcBef>
                <a:spcPct val="50000"/>
              </a:spcBef>
            </a:pPr>
            <a:r>
              <a:rPr lang="en-US" sz="2400" b="1">
                <a:latin typeface="Tahoma" pitchFamily="34" charset="0"/>
              </a:rPr>
              <a:t>“hands on” without “minds 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5"/>
          <p:cNvSpPr>
            <a:spLocks noChangeArrowheads="1"/>
          </p:cNvSpPr>
          <p:nvPr/>
        </p:nvSpPr>
        <p:spPr bwMode="auto">
          <a:xfrm>
            <a:off x="1371600" y="1524000"/>
            <a:ext cx="5943600" cy="5181600"/>
          </a:xfrm>
          <a:custGeom>
            <a:avLst/>
            <a:gdLst>
              <a:gd name="T0" fmla="*/ 2971800 w 21600"/>
              <a:gd name="T1" fmla="*/ 0 h 21600"/>
              <a:gd name="T2" fmla="*/ 870352 w 21600"/>
              <a:gd name="T3" fmla="*/ 758769 h 21600"/>
              <a:gd name="T4" fmla="*/ 0 w 21600"/>
              <a:gd name="T5" fmla="*/ 2590800 h 21600"/>
              <a:gd name="T6" fmla="*/ 870352 w 21600"/>
              <a:gd name="T7" fmla="*/ 4422832 h 21600"/>
              <a:gd name="T8" fmla="*/ 2971800 w 21600"/>
              <a:gd name="T9" fmla="*/ 5181600 h 21600"/>
              <a:gd name="T10" fmla="*/ 5073248 w 21600"/>
              <a:gd name="T11" fmla="*/ 4422832 h 21600"/>
              <a:gd name="T12" fmla="*/ 5943600 w 21600"/>
              <a:gd name="T13" fmla="*/ 2590800 h 21600"/>
              <a:gd name="T14" fmla="*/ 5073248 w 21600"/>
              <a:gd name="T15" fmla="*/ 758769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solidFill>
          <a:ln w="9525">
            <a:solidFill>
              <a:schemeClr val="tx1"/>
            </a:solidFill>
            <a:miter lim="800000"/>
            <a:headEnd/>
            <a:tailEnd/>
          </a:ln>
        </p:spPr>
        <p:txBody>
          <a:bodyPr wrap="none" anchor="ctr"/>
          <a:lstStyle/>
          <a:p>
            <a:endParaRPr lang="en-US"/>
          </a:p>
        </p:txBody>
      </p:sp>
      <p:sp>
        <p:nvSpPr>
          <p:cNvPr id="28675" name="Rectangle 6"/>
          <p:cNvSpPr>
            <a:spLocks noGrp="1" noChangeArrowheads="1"/>
          </p:cNvSpPr>
          <p:nvPr>
            <p:ph type="title"/>
          </p:nvPr>
        </p:nvSpPr>
        <p:spPr/>
        <p:txBody>
          <a:bodyPr/>
          <a:lstStyle/>
          <a:p>
            <a:pPr eaLnBrk="1" hangingPunct="1"/>
            <a:r>
              <a:rPr lang="en-US" smtClean="0"/>
              <a:t>Oh Sh*&amp;)(^&amp;%$#@&amp;)!</a:t>
            </a:r>
          </a:p>
        </p:txBody>
      </p:sp>
      <p:sp>
        <p:nvSpPr>
          <p:cNvPr id="28676" name="Text Box 7"/>
          <p:cNvSpPr txBox="1">
            <a:spLocks noChangeArrowheads="1"/>
          </p:cNvSpPr>
          <p:nvPr/>
        </p:nvSpPr>
        <p:spPr bwMode="auto">
          <a:xfrm>
            <a:off x="838200" y="1676400"/>
            <a:ext cx="7467600" cy="1190625"/>
          </a:xfrm>
          <a:prstGeom prst="rect">
            <a:avLst/>
          </a:prstGeom>
          <a:noFill/>
          <a:ln w="9525">
            <a:noFill/>
            <a:miter lim="800000"/>
            <a:headEnd/>
            <a:tailEnd/>
          </a:ln>
        </p:spPr>
        <p:txBody>
          <a:bodyPr>
            <a:spAutoFit/>
          </a:bodyPr>
          <a:lstStyle/>
          <a:p>
            <a:pPr algn="ctr">
              <a:spcBef>
                <a:spcPct val="50000"/>
              </a:spcBef>
            </a:pPr>
            <a:r>
              <a:rPr lang="en-US" sz="3600" b="1">
                <a:latin typeface="Times New Roman" pitchFamily="18" charset="0"/>
              </a:rPr>
              <a:t>Coverage teaching is “Teaching by Mentioning It”</a:t>
            </a:r>
          </a:p>
        </p:txBody>
      </p:sp>
      <p:sp>
        <p:nvSpPr>
          <p:cNvPr id="28677" name="Text Box 8"/>
          <p:cNvSpPr txBox="1">
            <a:spLocks noChangeArrowheads="1"/>
          </p:cNvSpPr>
          <p:nvPr/>
        </p:nvSpPr>
        <p:spPr bwMode="auto">
          <a:xfrm>
            <a:off x="1295400" y="3200400"/>
            <a:ext cx="6477000" cy="1922463"/>
          </a:xfrm>
          <a:prstGeom prst="rect">
            <a:avLst/>
          </a:prstGeom>
          <a:noFill/>
          <a:ln w="9525">
            <a:noFill/>
            <a:miter lim="800000"/>
            <a:headEnd/>
            <a:tailEnd/>
          </a:ln>
        </p:spPr>
        <p:txBody>
          <a:bodyPr>
            <a:spAutoFit/>
          </a:bodyPr>
          <a:lstStyle/>
          <a:p>
            <a:pPr algn="ctr">
              <a:spcBef>
                <a:spcPct val="50000"/>
              </a:spcBef>
            </a:pPr>
            <a:r>
              <a:rPr lang="en-US" sz="3600" b="1">
                <a:latin typeface="Times New Roman" pitchFamily="18" charset="0"/>
              </a:rPr>
              <a:t>Coverage teaching typically relies on a test or textbook</a:t>
            </a:r>
          </a:p>
          <a:p>
            <a:pPr>
              <a:spcBef>
                <a:spcPct val="50000"/>
              </a:spcBef>
            </a:pPr>
            <a:endParaRPr lang="en-US" sz="3200">
              <a:latin typeface="Times New Roman" pitchFamily="18" charset="0"/>
            </a:endParaRPr>
          </a:p>
        </p:txBody>
      </p:sp>
      <p:sp>
        <p:nvSpPr>
          <p:cNvPr id="28678" name="Text Box 9"/>
          <p:cNvSpPr txBox="1">
            <a:spLocks noChangeArrowheads="1"/>
          </p:cNvSpPr>
          <p:nvPr/>
        </p:nvSpPr>
        <p:spPr bwMode="auto">
          <a:xfrm>
            <a:off x="533400" y="4648200"/>
            <a:ext cx="8001000" cy="1739900"/>
          </a:xfrm>
          <a:prstGeom prst="rect">
            <a:avLst/>
          </a:prstGeom>
          <a:noFill/>
          <a:ln w="9525">
            <a:noFill/>
            <a:miter lim="800000"/>
            <a:headEnd/>
            <a:tailEnd/>
          </a:ln>
        </p:spPr>
        <p:txBody>
          <a:bodyPr>
            <a:spAutoFit/>
          </a:bodyPr>
          <a:lstStyle/>
          <a:p>
            <a:pPr algn="ctr">
              <a:spcBef>
                <a:spcPct val="50000"/>
              </a:spcBef>
            </a:pPr>
            <a:r>
              <a:rPr lang="en-US" sz="3600" b="1">
                <a:latin typeface="Times New Roman" pitchFamily="18" charset="0"/>
              </a:rPr>
              <a:t>Coverage Assessment is waiting until June and then hoping, praying and saying multiple novenas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Oval 2"/>
          <p:cNvSpPr>
            <a:spLocks noChangeArrowheads="1"/>
          </p:cNvSpPr>
          <p:nvPr/>
        </p:nvSpPr>
        <p:spPr bwMode="auto">
          <a:xfrm>
            <a:off x="5105400" y="2895600"/>
            <a:ext cx="3124200" cy="1524000"/>
          </a:xfrm>
          <a:prstGeom prst="ellipse">
            <a:avLst/>
          </a:prstGeom>
          <a:solidFill>
            <a:srgbClr val="FF0000"/>
          </a:solidFill>
          <a:ln w="9525">
            <a:solidFill>
              <a:schemeClr val="tx1"/>
            </a:solidFill>
            <a:round/>
            <a:headEnd/>
            <a:tailEnd/>
          </a:ln>
        </p:spPr>
        <p:txBody>
          <a:bodyPr wrap="none" anchor="ctr"/>
          <a:lstStyle/>
          <a:p>
            <a:endParaRPr lang="en-US"/>
          </a:p>
        </p:txBody>
      </p:sp>
      <p:sp>
        <p:nvSpPr>
          <p:cNvPr id="29699" name="Rectangle 3"/>
          <p:cNvSpPr>
            <a:spLocks noGrp="1" noChangeArrowheads="1"/>
          </p:cNvSpPr>
          <p:nvPr>
            <p:ph type="title"/>
          </p:nvPr>
        </p:nvSpPr>
        <p:spPr/>
        <p:txBody>
          <a:bodyPr/>
          <a:lstStyle/>
          <a:p>
            <a:pPr eaLnBrk="1" hangingPunct="1"/>
            <a:r>
              <a:rPr lang="en-US" smtClean="0"/>
              <a:t>Learning With Vision (U.B.D.)</a:t>
            </a:r>
          </a:p>
        </p:txBody>
      </p:sp>
      <p:sp>
        <p:nvSpPr>
          <p:cNvPr id="29700" name="Rectangle 4"/>
          <p:cNvSpPr>
            <a:spLocks noChangeArrowheads="1"/>
          </p:cNvSpPr>
          <p:nvPr/>
        </p:nvSpPr>
        <p:spPr bwMode="auto">
          <a:xfrm>
            <a:off x="762000" y="1828800"/>
            <a:ext cx="4114800" cy="3429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9701" name="AutoShape 5"/>
          <p:cNvSpPr>
            <a:spLocks noChangeArrowheads="1"/>
          </p:cNvSpPr>
          <p:nvPr/>
        </p:nvSpPr>
        <p:spPr bwMode="auto">
          <a:xfrm>
            <a:off x="2895600" y="4876800"/>
            <a:ext cx="990600" cy="304800"/>
          </a:xfrm>
          <a:prstGeom prst="rightArrow">
            <a:avLst>
              <a:gd name="adj1" fmla="val 50000"/>
              <a:gd name="adj2" fmla="val 81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endParaRPr lang="en-US"/>
          </a:p>
        </p:txBody>
      </p:sp>
      <p:sp>
        <p:nvSpPr>
          <p:cNvPr id="29702" name="AutoShape 6"/>
          <p:cNvSpPr>
            <a:spLocks noChangeArrowheads="1"/>
          </p:cNvSpPr>
          <p:nvPr/>
        </p:nvSpPr>
        <p:spPr bwMode="auto">
          <a:xfrm>
            <a:off x="1447800" y="3962400"/>
            <a:ext cx="990600" cy="304800"/>
          </a:xfrm>
          <a:prstGeom prst="rightArrow">
            <a:avLst>
              <a:gd name="adj1" fmla="val 50000"/>
              <a:gd name="adj2" fmla="val 81250"/>
            </a:avLst>
          </a:prstGeom>
          <a:solidFill>
            <a:srgbClr val="FFFF00"/>
          </a:solidFill>
          <a:ln w="9525">
            <a:solidFill>
              <a:schemeClr val="tx1"/>
            </a:solidFill>
            <a:miter lim="800000"/>
            <a:headEnd/>
            <a:tailEnd/>
          </a:ln>
        </p:spPr>
        <p:txBody>
          <a:bodyPr wrap="none" anchor="ctr"/>
          <a:lstStyle/>
          <a:p>
            <a:endParaRPr lang="en-US"/>
          </a:p>
        </p:txBody>
      </p:sp>
      <p:sp>
        <p:nvSpPr>
          <p:cNvPr id="29703" name="AutoShape 7"/>
          <p:cNvSpPr>
            <a:spLocks noChangeArrowheads="1"/>
          </p:cNvSpPr>
          <p:nvPr/>
        </p:nvSpPr>
        <p:spPr bwMode="auto">
          <a:xfrm>
            <a:off x="3657600" y="34290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9704" name="AutoShape 8"/>
          <p:cNvSpPr>
            <a:spLocks noChangeArrowheads="1"/>
          </p:cNvSpPr>
          <p:nvPr/>
        </p:nvSpPr>
        <p:spPr bwMode="auto">
          <a:xfrm>
            <a:off x="3124200" y="2971800"/>
            <a:ext cx="990600" cy="304800"/>
          </a:xfrm>
          <a:prstGeom prst="rightArrow">
            <a:avLst>
              <a:gd name="adj1" fmla="val 50000"/>
              <a:gd name="adj2" fmla="val 81250"/>
            </a:avLst>
          </a:prstGeom>
          <a:solidFill>
            <a:srgbClr val="00FF00"/>
          </a:solidFill>
          <a:ln w="9525">
            <a:solidFill>
              <a:schemeClr val="tx1"/>
            </a:solidFill>
            <a:miter lim="800000"/>
            <a:headEnd/>
            <a:tailEnd/>
          </a:ln>
        </p:spPr>
        <p:txBody>
          <a:bodyPr wrap="none" anchor="ctr"/>
          <a:lstStyle/>
          <a:p>
            <a:endParaRPr lang="en-US"/>
          </a:p>
        </p:txBody>
      </p:sp>
      <p:sp>
        <p:nvSpPr>
          <p:cNvPr id="29705" name="AutoShape 9"/>
          <p:cNvSpPr>
            <a:spLocks noChangeArrowheads="1"/>
          </p:cNvSpPr>
          <p:nvPr/>
        </p:nvSpPr>
        <p:spPr bwMode="auto">
          <a:xfrm>
            <a:off x="3733800" y="3886200"/>
            <a:ext cx="990600" cy="304800"/>
          </a:xfrm>
          <a:prstGeom prst="rightArrow">
            <a:avLst>
              <a:gd name="adj1" fmla="val 50000"/>
              <a:gd name="adj2" fmla="val 81250"/>
            </a:avLst>
          </a:prstGeom>
          <a:solidFill>
            <a:schemeClr val="tx1"/>
          </a:solidFill>
          <a:ln w="9525">
            <a:solidFill>
              <a:schemeClr val="tx1"/>
            </a:solidFill>
            <a:miter lim="800000"/>
            <a:headEnd/>
            <a:tailEnd/>
          </a:ln>
        </p:spPr>
        <p:txBody>
          <a:bodyPr wrap="none" anchor="ctr"/>
          <a:lstStyle/>
          <a:p>
            <a:endParaRPr lang="en-US"/>
          </a:p>
        </p:txBody>
      </p:sp>
      <p:sp>
        <p:nvSpPr>
          <p:cNvPr id="29706" name="AutoShape 10"/>
          <p:cNvSpPr>
            <a:spLocks noChangeArrowheads="1"/>
          </p:cNvSpPr>
          <p:nvPr/>
        </p:nvSpPr>
        <p:spPr bwMode="auto">
          <a:xfrm>
            <a:off x="1447800" y="3276600"/>
            <a:ext cx="990600" cy="304800"/>
          </a:xfrm>
          <a:prstGeom prst="rightArrow">
            <a:avLst>
              <a:gd name="adj1" fmla="val 50000"/>
              <a:gd name="adj2" fmla="val 81250"/>
            </a:avLst>
          </a:prstGeom>
          <a:solidFill>
            <a:schemeClr val="hlink"/>
          </a:solidFill>
          <a:ln w="9525">
            <a:solidFill>
              <a:schemeClr val="tx1"/>
            </a:solidFill>
            <a:miter lim="800000"/>
            <a:headEnd/>
            <a:tailEnd/>
          </a:ln>
        </p:spPr>
        <p:txBody>
          <a:bodyPr wrap="none" anchor="ctr"/>
          <a:lstStyle/>
          <a:p>
            <a:endParaRPr lang="en-US"/>
          </a:p>
        </p:txBody>
      </p:sp>
      <p:sp>
        <p:nvSpPr>
          <p:cNvPr id="29707" name="AutoShape 11"/>
          <p:cNvSpPr>
            <a:spLocks noChangeArrowheads="1"/>
          </p:cNvSpPr>
          <p:nvPr/>
        </p:nvSpPr>
        <p:spPr bwMode="auto">
          <a:xfrm>
            <a:off x="2743200" y="41910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9708" name="AutoShape 12"/>
          <p:cNvSpPr>
            <a:spLocks noChangeArrowheads="1"/>
          </p:cNvSpPr>
          <p:nvPr/>
        </p:nvSpPr>
        <p:spPr bwMode="auto">
          <a:xfrm>
            <a:off x="1676400" y="47244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9709" name="AutoShape 13"/>
          <p:cNvSpPr>
            <a:spLocks noChangeArrowheads="1"/>
          </p:cNvSpPr>
          <p:nvPr/>
        </p:nvSpPr>
        <p:spPr bwMode="auto">
          <a:xfrm>
            <a:off x="3581400" y="45720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9710" name="AutoShape 14"/>
          <p:cNvSpPr>
            <a:spLocks noChangeArrowheads="1"/>
          </p:cNvSpPr>
          <p:nvPr/>
        </p:nvSpPr>
        <p:spPr bwMode="auto">
          <a:xfrm>
            <a:off x="2286000" y="2667000"/>
            <a:ext cx="990600" cy="304800"/>
          </a:xfrm>
          <a:prstGeom prst="rightArrow">
            <a:avLst>
              <a:gd name="adj1" fmla="val 50000"/>
              <a:gd name="adj2" fmla="val 81250"/>
            </a:avLst>
          </a:prstGeom>
          <a:solidFill>
            <a:schemeClr val="tx2"/>
          </a:solidFill>
          <a:ln w="9525">
            <a:solidFill>
              <a:schemeClr val="tx1"/>
            </a:solidFill>
            <a:miter lim="800000"/>
            <a:headEnd/>
            <a:tailEnd/>
          </a:ln>
        </p:spPr>
        <p:txBody>
          <a:bodyPr wrap="none" anchor="ctr"/>
          <a:lstStyle/>
          <a:p>
            <a:endParaRPr lang="en-US"/>
          </a:p>
        </p:txBody>
      </p:sp>
      <p:sp>
        <p:nvSpPr>
          <p:cNvPr id="29711" name="AutoShape 15"/>
          <p:cNvSpPr>
            <a:spLocks noChangeArrowheads="1"/>
          </p:cNvSpPr>
          <p:nvPr/>
        </p:nvSpPr>
        <p:spPr bwMode="auto">
          <a:xfrm>
            <a:off x="2286000" y="3657600"/>
            <a:ext cx="990600" cy="304800"/>
          </a:xfrm>
          <a:prstGeom prst="rightArrow">
            <a:avLst>
              <a:gd name="adj1" fmla="val 50000"/>
              <a:gd name="adj2" fmla="val 81250"/>
            </a:avLst>
          </a:prstGeom>
          <a:solidFill>
            <a:schemeClr val="bg1"/>
          </a:solidFill>
          <a:ln w="9525">
            <a:solidFill>
              <a:schemeClr val="tx1"/>
            </a:solidFill>
            <a:miter lim="800000"/>
            <a:headEnd/>
            <a:tailEnd/>
          </a:ln>
        </p:spPr>
        <p:txBody>
          <a:bodyPr wrap="none" anchor="ctr"/>
          <a:lstStyle/>
          <a:p>
            <a:endParaRPr lang="en-US"/>
          </a:p>
        </p:txBody>
      </p:sp>
      <p:sp>
        <p:nvSpPr>
          <p:cNvPr id="29712" name="Text Box 16"/>
          <p:cNvSpPr txBox="1">
            <a:spLocks noChangeArrowheads="1"/>
          </p:cNvSpPr>
          <p:nvPr/>
        </p:nvSpPr>
        <p:spPr bwMode="auto">
          <a:xfrm>
            <a:off x="5257800" y="3124200"/>
            <a:ext cx="2819400" cy="1004888"/>
          </a:xfrm>
          <a:prstGeom prst="rect">
            <a:avLst/>
          </a:prstGeom>
          <a:noFill/>
          <a:ln w="9525">
            <a:noFill/>
            <a:miter lim="800000"/>
            <a:headEnd/>
            <a:tailEnd/>
          </a:ln>
        </p:spPr>
        <p:txBody>
          <a:bodyPr>
            <a:spAutoFit/>
          </a:bodyPr>
          <a:lstStyle/>
          <a:p>
            <a:pPr algn="ctr" eaLnBrk="1" hangingPunct="1">
              <a:spcBef>
                <a:spcPct val="50000"/>
              </a:spcBef>
            </a:pPr>
            <a:r>
              <a:rPr lang="en-US" sz="2400" b="1">
                <a:solidFill>
                  <a:schemeClr val="bg1"/>
                </a:solidFill>
                <a:latin typeface="Tahoma" pitchFamily="34" charset="0"/>
              </a:rPr>
              <a:t>Shared Vision</a:t>
            </a:r>
          </a:p>
          <a:p>
            <a:pPr algn="ctr" eaLnBrk="1" hangingPunct="1">
              <a:spcBef>
                <a:spcPct val="50000"/>
              </a:spcBef>
            </a:pPr>
            <a:r>
              <a:rPr lang="en-US" sz="2400" b="1">
                <a:solidFill>
                  <a:schemeClr val="bg1"/>
                </a:solidFill>
                <a:latin typeface="Tahoma" pitchFamily="34" charset="0"/>
              </a:rPr>
              <a:t>Desired Goals</a:t>
            </a:r>
          </a:p>
        </p:txBody>
      </p:sp>
      <p:sp>
        <p:nvSpPr>
          <p:cNvPr id="29713" name="Text Box 17"/>
          <p:cNvSpPr txBox="1">
            <a:spLocks noChangeArrowheads="1"/>
          </p:cNvSpPr>
          <p:nvPr/>
        </p:nvSpPr>
        <p:spPr bwMode="auto">
          <a:xfrm>
            <a:off x="914400" y="5638800"/>
            <a:ext cx="7315200" cy="1004888"/>
          </a:xfrm>
          <a:prstGeom prst="rect">
            <a:avLst/>
          </a:prstGeom>
          <a:noFill/>
          <a:ln w="9525">
            <a:noFill/>
            <a:miter lim="800000"/>
            <a:headEnd/>
            <a:tailEnd/>
          </a:ln>
        </p:spPr>
        <p:txBody>
          <a:bodyPr>
            <a:spAutoFit/>
          </a:bodyPr>
          <a:lstStyle/>
          <a:p>
            <a:pPr algn="ctr" eaLnBrk="1" hangingPunct="1">
              <a:spcBef>
                <a:spcPct val="50000"/>
              </a:spcBef>
            </a:pPr>
            <a:r>
              <a:rPr lang="en-US" sz="2400" b="1">
                <a:latin typeface="Tahoma" pitchFamily="34" charset="0"/>
              </a:rPr>
              <a:t>The Ideal.   Remember Ch. 9 in PLC?</a:t>
            </a:r>
          </a:p>
          <a:p>
            <a:pPr algn="ctr" eaLnBrk="1" hangingPunct="1">
              <a:spcBef>
                <a:spcPct val="50000"/>
              </a:spcBef>
            </a:pPr>
            <a:r>
              <a:rPr lang="en-US" sz="2400" b="1">
                <a:latin typeface="Tahoma" pitchFamily="34" charset="0"/>
              </a:rPr>
              <a:t>Results-based learning with an engaged mind</a:t>
            </a:r>
          </a:p>
        </p:txBody>
      </p:sp>
      <p:sp>
        <p:nvSpPr>
          <p:cNvPr id="29714" name="AutoShape 18"/>
          <p:cNvSpPr>
            <a:spLocks noChangeArrowheads="1"/>
          </p:cNvSpPr>
          <p:nvPr/>
        </p:nvSpPr>
        <p:spPr bwMode="auto">
          <a:xfrm>
            <a:off x="1219200" y="2209800"/>
            <a:ext cx="990600" cy="304800"/>
          </a:xfrm>
          <a:prstGeom prst="rightArrow">
            <a:avLst>
              <a:gd name="adj1" fmla="val 50000"/>
              <a:gd name="adj2" fmla="val 81250"/>
            </a:avLst>
          </a:prstGeom>
          <a:solidFill>
            <a:srgbClr val="FF0000"/>
          </a:solidFill>
          <a:ln w="9525">
            <a:solidFill>
              <a:schemeClr val="tx1"/>
            </a:solidFill>
            <a:miter lim="800000"/>
            <a:headEnd/>
            <a:tailEnd/>
          </a:ln>
        </p:spPr>
        <p:txBody>
          <a:bodyPr wrap="none" anchor="ctr"/>
          <a:lstStyle/>
          <a:p>
            <a:endParaRPr lang="en-US"/>
          </a:p>
        </p:txBody>
      </p:sp>
      <p:sp>
        <p:nvSpPr>
          <p:cNvPr id="29715" name="AutoShape 19"/>
          <p:cNvSpPr>
            <a:spLocks noChangeArrowheads="1"/>
          </p:cNvSpPr>
          <p:nvPr/>
        </p:nvSpPr>
        <p:spPr bwMode="auto">
          <a:xfrm>
            <a:off x="914400" y="4343400"/>
            <a:ext cx="990600" cy="304800"/>
          </a:xfrm>
          <a:prstGeom prst="rightArrow">
            <a:avLst>
              <a:gd name="adj1" fmla="val 50000"/>
              <a:gd name="adj2" fmla="val 81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endParaRPr lang="en-US"/>
          </a:p>
        </p:txBody>
      </p:sp>
      <p:sp>
        <p:nvSpPr>
          <p:cNvPr id="29716" name="AutoShape 20"/>
          <p:cNvSpPr>
            <a:spLocks noChangeArrowheads="1"/>
          </p:cNvSpPr>
          <p:nvPr/>
        </p:nvSpPr>
        <p:spPr bwMode="auto">
          <a:xfrm>
            <a:off x="3657600" y="2438400"/>
            <a:ext cx="990600" cy="304800"/>
          </a:xfrm>
          <a:prstGeom prst="rightArrow">
            <a:avLst>
              <a:gd name="adj1" fmla="val 50000"/>
              <a:gd name="adj2" fmla="val 81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endParaRPr lang="en-US"/>
          </a:p>
        </p:txBody>
      </p:sp>
      <p:sp>
        <p:nvSpPr>
          <p:cNvPr id="29717" name="AutoShape 21"/>
          <p:cNvSpPr>
            <a:spLocks noChangeArrowheads="1"/>
          </p:cNvSpPr>
          <p:nvPr/>
        </p:nvSpPr>
        <p:spPr bwMode="auto">
          <a:xfrm>
            <a:off x="1066800" y="2819400"/>
            <a:ext cx="990600" cy="304800"/>
          </a:xfrm>
          <a:prstGeom prst="rightArrow">
            <a:avLst>
              <a:gd name="adj1" fmla="val 50000"/>
              <a:gd name="adj2" fmla="val 81250"/>
            </a:avLst>
          </a:prstGeom>
          <a:solidFill>
            <a:srgbClr val="FFFF00"/>
          </a:solidFill>
          <a:ln w="9525">
            <a:solidFill>
              <a:schemeClr val="tx1"/>
            </a:solidFill>
            <a:miter lim="800000"/>
            <a:headEnd/>
            <a:tailEnd/>
          </a:ln>
        </p:spPr>
        <p:txBody>
          <a:bodyPr wrap="none" anchor="ctr"/>
          <a:lstStyle/>
          <a:p>
            <a:endParaRPr lang="en-US"/>
          </a:p>
        </p:txBody>
      </p:sp>
      <p:sp>
        <p:nvSpPr>
          <p:cNvPr id="29718" name="AutoShape 22"/>
          <p:cNvSpPr>
            <a:spLocks noChangeArrowheads="1"/>
          </p:cNvSpPr>
          <p:nvPr/>
        </p:nvSpPr>
        <p:spPr bwMode="auto">
          <a:xfrm>
            <a:off x="2514600" y="2133600"/>
            <a:ext cx="990600" cy="304800"/>
          </a:xfrm>
          <a:prstGeom prst="rightArrow">
            <a:avLst>
              <a:gd name="adj1" fmla="val 50000"/>
              <a:gd name="adj2" fmla="val 81250"/>
            </a:avLst>
          </a:prstGeom>
          <a:solidFill>
            <a:srgbClr val="FFFF00"/>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6"/>
          <p:cNvSpPr txBox="1">
            <a:spLocks noChangeArrowheads="1"/>
          </p:cNvSpPr>
          <p:nvPr/>
        </p:nvSpPr>
        <p:spPr bwMode="auto">
          <a:xfrm>
            <a:off x="365125" y="1314450"/>
            <a:ext cx="8169275" cy="5940425"/>
          </a:xfrm>
          <a:prstGeom prst="rect">
            <a:avLst/>
          </a:prstGeom>
          <a:noFill/>
          <a:ln w="9525">
            <a:noFill/>
            <a:miter lim="800000"/>
            <a:headEnd/>
            <a:tailEnd/>
          </a:ln>
        </p:spPr>
        <p:txBody>
          <a:bodyPr>
            <a:spAutoFit/>
          </a:bodyPr>
          <a:lstStyle/>
          <a:p>
            <a:r>
              <a:rPr lang="en-US" sz="3200" b="1">
                <a:latin typeface="Times New Roman" pitchFamily="18" charset="0"/>
              </a:rPr>
              <a:t>Reinforces the habits of mind necessary to minimize or avoid committing the “twin sins.”</a:t>
            </a:r>
          </a:p>
          <a:p>
            <a:endParaRPr lang="en-US" sz="3200" b="1">
              <a:latin typeface="Times New Roman" pitchFamily="18" charset="0"/>
            </a:endParaRPr>
          </a:p>
          <a:p>
            <a:r>
              <a:rPr lang="en-US" sz="3200" b="1">
                <a:latin typeface="Times New Roman" pitchFamily="18" charset="0"/>
              </a:rPr>
              <a:t>Starts with the “Big Picture” and drills down to greater and greater</a:t>
            </a:r>
          </a:p>
          <a:p>
            <a:endParaRPr lang="en-US" sz="3200" b="1">
              <a:latin typeface="Times New Roman" pitchFamily="18" charset="0"/>
            </a:endParaRPr>
          </a:p>
          <a:p>
            <a:r>
              <a:rPr lang="en-US" sz="3200" b="1">
                <a:latin typeface="Times New Roman" pitchFamily="18" charset="0"/>
              </a:rPr>
              <a:t>Multiple Templates 	 							One Page			</a:t>
            </a:r>
          </a:p>
          <a:p>
            <a:r>
              <a:rPr lang="en-US" sz="3200" b="1">
                <a:latin typeface="Times New Roman" pitchFamily="18" charset="0"/>
              </a:rPr>
              <a:t>			Two Pages</a:t>
            </a:r>
          </a:p>
          <a:p>
            <a:r>
              <a:rPr lang="en-US" sz="3200" b="1">
                <a:latin typeface="Times New Roman" pitchFamily="18" charset="0"/>
              </a:rPr>
              <a:t>			Six Pages</a:t>
            </a:r>
            <a:r>
              <a:rPr lang="en-US" sz="3200">
                <a:latin typeface="Times New Roman" pitchFamily="18" charset="0"/>
              </a:rPr>
              <a:t> </a:t>
            </a:r>
          </a:p>
          <a:p>
            <a:endParaRPr lang="en-US" sz="3200">
              <a:latin typeface="Times New Roman" pitchFamily="18" charset="0"/>
            </a:endParaRPr>
          </a:p>
        </p:txBody>
      </p:sp>
      <p:sp>
        <p:nvSpPr>
          <p:cNvPr id="30723" name="Rectangle 2"/>
          <p:cNvSpPr>
            <a:spLocks noGrp="1" noChangeArrowheads="1"/>
          </p:cNvSpPr>
          <p:nvPr>
            <p:ph type="title"/>
          </p:nvPr>
        </p:nvSpPr>
        <p:spPr/>
        <p:txBody>
          <a:bodyPr/>
          <a:lstStyle/>
          <a:p>
            <a:pPr eaLnBrk="1" hangingPunct="1"/>
            <a:r>
              <a:rPr lang="en-US" sz="3800" smtClean="0"/>
              <a:t>Backwards Design Templates (software)</a:t>
            </a:r>
          </a:p>
        </p:txBody>
      </p:sp>
      <p:sp>
        <p:nvSpPr>
          <p:cNvPr id="30724" name="AutoShape 5"/>
          <p:cNvSpPr>
            <a:spLocks noChangeArrowheads="1"/>
          </p:cNvSpPr>
          <p:nvPr/>
        </p:nvSpPr>
        <p:spPr bwMode="auto">
          <a:xfrm>
            <a:off x="6248400" y="4495800"/>
            <a:ext cx="685800" cy="1676400"/>
          </a:xfrm>
          <a:prstGeom prst="downArrow">
            <a:avLst>
              <a:gd name="adj1" fmla="val 50000"/>
              <a:gd name="adj2" fmla="val 61111"/>
            </a:avLst>
          </a:prstGeom>
          <a:solidFill>
            <a:srgbClr val="FF0000"/>
          </a:solidFill>
          <a:ln w="9525">
            <a:solidFill>
              <a:schemeClr val="tx1"/>
            </a:solidFill>
            <a:miter lim="800000"/>
            <a:headEnd/>
            <a:tailEnd/>
          </a:ln>
        </p:spPr>
        <p:txBody>
          <a:bodyPr vert="eaVert" wrap="none" anchor="ctr"/>
          <a:lstStyle/>
          <a:p>
            <a:endParaRPr lang="en-US"/>
          </a:p>
        </p:txBody>
      </p:sp>
      <p:sp>
        <p:nvSpPr>
          <p:cNvPr id="30725" name="Text Box 7"/>
          <p:cNvSpPr txBox="1">
            <a:spLocks noChangeArrowheads="1"/>
          </p:cNvSpPr>
          <p:nvPr/>
        </p:nvSpPr>
        <p:spPr bwMode="auto">
          <a:xfrm>
            <a:off x="5715000" y="3962400"/>
            <a:ext cx="1676400" cy="366713"/>
          </a:xfrm>
          <a:prstGeom prst="rect">
            <a:avLst/>
          </a:prstGeom>
          <a:noFill/>
          <a:ln w="9525">
            <a:noFill/>
            <a:miter lim="800000"/>
            <a:headEnd/>
            <a:tailEnd/>
          </a:ln>
        </p:spPr>
        <p:txBody>
          <a:bodyPr>
            <a:spAutoFit/>
          </a:bodyPr>
          <a:lstStyle/>
          <a:p>
            <a:pPr algn="ctr">
              <a:spcBef>
                <a:spcPct val="50000"/>
              </a:spcBef>
            </a:pPr>
            <a:r>
              <a:rPr lang="en-US" b="1"/>
              <a:t>Big Picture</a:t>
            </a:r>
          </a:p>
        </p:txBody>
      </p:sp>
      <p:sp>
        <p:nvSpPr>
          <p:cNvPr id="30726" name="Text Box 8"/>
          <p:cNvSpPr txBox="1">
            <a:spLocks noChangeArrowheads="1"/>
          </p:cNvSpPr>
          <p:nvPr/>
        </p:nvSpPr>
        <p:spPr bwMode="auto">
          <a:xfrm>
            <a:off x="5715000" y="6248400"/>
            <a:ext cx="1676400" cy="366713"/>
          </a:xfrm>
          <a:prstGeom prst="rect">
            <a:avLst/>
          </a:prstGeom>
          <a:noFill/>
          <a:ln w="9525">
            <a:noFill/>
            <a:miter lim="800000"/>
            <a:headEnd/>
            <a:tailEnd/>
          </a:ln>
        </p:spPr>
        <p:txBody>
          <a:bodyPr>
            <a:spAutoFit/>
          </a:bodyPr>
          <a:lstStyle/>
          <a:p>
            <a:pPr algn="ctr">
              <a:spcBef>
                <a:spcPct val="50000"/>
              </a:spcBef>
            </a:pPr>
            <a:r>
              <a:rPr lang="en-US" b="1"/>
              <a:t>Details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UBD 1 pg.Template “</a:t>
            </a:r>
            <a:r>
              <a:rPr lang="en-US" i="1" smtClean="0"/>
              <a:t>Gestalt</a:t>
            </a:r>
            <a:r>
              <a:rPr lang="en-US" smtClean="0"/>
              <a:t>”</a:t>
            </a:r>
          </a:p>
        </p:txBody>
      </p:sp>
      <p:sp>
        <p:nvSpPr>
          <p:cNvPr id="31747" name="Rectangle 3"/>
          <p:cNvSpPr>
            <a:spLocks noGrp="1" noChangeArrowheads="1"/>
          </p:cNvSpPr>
          <p:nvPr>
            <p:ph type="body" idx="1"/>
          </p:nvPr>
        </p:nvSpPr>
        <p:spPr/>
        <p:txBody>
          <a:bodyPr/>
          <a:lstStyle/>
          <a:p>
            <a:pPr eaLnBrk="1" hangingPunct="1"/>
            <a:r>
              <a:rPr lang="en-US" smtClean="0"/>
              <a:t>Provides an overview of UBD</a:t>
            </a:r>
          </a:p>
          <a:p>
            <a:pPr eaLnBrk="1" hangingPunct="1"/>
            <a:r>
              <a:rPr lang="en-US" smtClean="0"/>
              <a:t>Enables a quick alignment check</a:t>
            </a:r>
          </a:p>
          <a:p>
            <a:pPr lvl="1" eaLnBrk="1" hangingPunct="1"/>
            <a:r>
              <a:rPr lang="en-US" smtClean="0"/>
              <a:t>Assessments (Stage 2)</a:t>
            </a:r>
          </a:p>
          <a:p>
            <a:pPr lvl="1" eaLnBrk="1" hangingPunct="1"/>
            <a:r>
              <a:rPr lang="en-US" smtClean="0"/>
              <a:t>Learning Activities (Stage 3)</a:t>
            </a:r>
          </a:p>
          <a:p>
            <a:pPr eaLnBrk="1" hangingPunct="1"/>
            <a:r>
              <a:rPr lang="en-US" smtClean="0"/>
              <a:t>Can be used as a review for existing lessons</a:t>
            </a:r>
          </a:p>
          <a:p>
            <a:pPr eaLnBrk="1" hangingPunct="1"/>
            <a:r>
              <a:rPr lang="en-US" smtClean="0"/>
              <a:t>Provides and initial design framework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609600" y="1676400"/>
            <a:ext cx="7696200" cy="366713"/>
          </a:xfrm>
          <a:prstGeom prst="rect">
            <a:avLst/>
          </a:prstGeom>
          <a:noFill/>
          <a:ln w="9525">
            <a:noFill/>
            <a:miter lim="800000"/>
            <a:headEnd/>
            <a:tailEnd/>
          </a:ln>
        </p:spPr>
        <p:txBody>
          <a:bodyPr>
            <a:spAutoFit/>
          </a:bodyPr>
          <a:lstStyle/>
          <a:p>
            <a:pPr>
              <a:spcBef>
                <a:spcPct val="50000"/>
              </a:spcBef>
            </a:pPr>
            <a:endParaRPr lang="en-US"/>
          </a:p>
        </p:txBody>
      </p:sp>
      <p:sp>
        <p:nvSpPr>
          <p:cNvPr id="8197" name="Rectangle 5"/>
          <p:cNvSpPr>
            <a:spLocks noGrp="1" noChangeArrowheads="1"/>
          </p:cNvSpPr>
          <p:nvPr>
            <p:ph type="title"/>
          </p:nvPr>
        </p:nvSpPr>
        <p:spPr/>
        <p:txBody>
          <a:bodyPr/>
          <a:lstStyle/>
          <a:p>
            <a:pPr eaLnBrk="1" hangingPunct="1"/>
            <a:r>
              <a:rPr lang="en-US" sz="3800" smtClean="0"/>
              <a:t>Teachers are designers…or are they?</a:t>
            </a:r>
          </a:p>
        </p:txBody>
      </p:sp>
      <p:sp>
        <p:nvSpPr>
          <p:cNvPr id="8198" name="Rectangle 6"/>
          <p:cNvSpPr>
            <a:spLocks noGrp="1" noChangeArrowheads="1"/>
          </p:cNvSpPr>
          <p:nvPr>
            <p:ph type="body" idx="1"/>
          </p:nvPr>
        </p:nvSpPr>
        <p:spPr/>
        <p:txBody>
          <a:bodyPr/>
          <a:lstStyle/>
          <a:p>
            <a:pPr eaLnBrk="1" hangingPunct="1">
              <a:lnSpc>
                <a:spcPct val="90000"/>
              </a:lnSpc>
            </a:pPr>
            <a:r>
              <a:rPr lang="en-US" smtClean="0"/>
              <a:t>Compare and contrast the MM’s of teachers as designers vs. other design professions (architecture, engineering, graphic artists)?</a:t>
            </a:r>
          </a:p>
          <a:p>
            <a:pPr eaLnBrk="1" hangingPunct="1">
              <a:lnSpc>
                <a:spcPct val="90000"/>
              </a:lnSpc>
            </a:pPr>
            <a:r>
              <a:rPr lang="en-US" smtClean="0"/>
              <a:t>The effectiveness of an architects design is client-centered.  Effectiveness of a design corresponds to whether they have accomplished the explicit goals of their clients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randombar(horizontal)">
                                      <p:cBhvr>
                                        <p:cTn id="7" dur="600">
                                          <p:stCondLst>
                                            <p:cond delay="0"/>
                                          </p:stCondLst>
                                        </p:cTn>
                                        <p:tgtEl>
                                          <p:spTgt spid="8197"/>
                                        </p:tgtEl>
                                      </p:cBhvr>
                                    </p:animEffect>
                                  </p:childTnLst>
                                </p:cTn>
                              </p:par>
                            </p:childTnLst>
                          </p:cTn>
                        </p:par>
                        <p:par>
                          <p:cTn id="8" fill="hold">
                            <p:stCondLst>
                              <p:cond delay="600"/>
                            </p:stCondLst>
                            <p:childTnLst>
                              <p:par>
                                <p:cTn id="9" presetID="14" presetClass="entr" presetSubtype="10" fill="hold" grpId="0" nodeType="afterEffect">
                                  <p:stCondLst>
                                    <p:cond delay="0"/>
                                  </p:stCondLst>
                                  <p:childTnLst>
                                    <p:set>
                                      <p:cBhvr>
                                        <p:cTn id="10" dur="1" fill="hold">
                                          <p:stCondLst>
                                            <p:cond delay="0"/>
                                          </p:stCondLst>
                                        </p:cTn>
                                        <p:tgtEl>
                                          <p:spTgt spid="8198">
                                            <p:txEl>
                                              <p:pRg st="0" end="0"/>
                                            </p:txEl>
                                          </p:spTgt>
                                        </p:tgtEl>
                                        <p:attrNameLst>
                                          <p:attrName>style.visibility</p:attrName>
                                        </p:attrNameLst>
                                      </p:cBhvr>
                                      <p:to>
                                        <p:strVal val="visible"/>
                                      </p:to>
                                    </p:set>
                                    <p:animEffect transition="in" filter="randombar(horizontal)">
                                      <p:cBhvr>
                                        <p:cTn id="11" dur="500"/>
                                        <p:tgtEl>
                                          <p:spTgt spid="8198">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8198">
                                            <p:txEl>
                                              <p:pRg st="1" end="1"/>
                                            </p:txEl>
                                          </p:spTgt>
                                        </p:tgtEl>
                                        <p:attrNameLst>
                                          <p:attrName>style.visibility</p:attrName>
                                        </p:attrNameLst>
                                      </p:cBhvr>
                                      <p:to>
                                        <p:strVal val="visible"/>
                                      </p:to>
                                    </p:set>
                                    <p:animEffect transition="in" filter="randombar(horizontal)">
                                      <p:cBhvr>
                                        <p:cTn id="16" dur="500"/>
                                        <p:tgtEl>
                                          <p:spTgt spid="81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8198"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One page Template –Stage One</a:t>
            </a:r>
          </a:p>
        </p:txBody>
      </p:sp>
      <p:sp>
        <p:nvSpPr>
          <p:cNvPr id="32771" name="Rectangle 3"/>
          <p:cNvSpPr>
            <a:spLocks noGrp="1" noChangeArrowheads="1"/>
          </p:cNvSpPr>
          <p:nvPr>
            <p:ph type="body" idx="1"/>
          </p:nvPr>
        </p:nvSpPr>
        <p:spPr/>
        <p:txBody>
          <a:bodyPr/>
          <a:lstStyle/>
          <a:p>
            <a:pPr eaLnBrk="1" hangingPunct="1"/>
            <a:r>
              <a:rPr lang="en-US" smtClean="0"/>
              <a:t>Asks designers what they want their students to understand and to frame these understandings as questions</a:t>
            </a:r>
          </a:p>
          <a:p>
            <a:pPr eaLnBrk="1" hangingPunct="1"/>
            <a:r>
              <a:rPr lang="en-US" smtClean="0"/>
              <a:t>Identify Understandings and Essential Questions to establish a greater context into which a unit is nested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One page Template –Stage Two</a:t>
            </a:r>
          </a:p>
        </p:txBody>
      </p:sp>
      <p:sp>
        <p:nvSpPr>
          <p:cNvPr id="33795" name="Rectangle 3"/>
          <p:cNvSpPr>
            <a:spLocks noGrp="1" noChangeArrowheads="1"/>
          </p:cNvSpPr>
          <p:nvPr>
            <p:ph type="body" idx="1"/>
          </p:nvPr>
        </p:nvSpPr>
        <p:spPr/>
        <p:txBody>
          <a:bodyPr/>
          <a:lstStyle/>
          <a:p>
            <a:pPr eaLnBrk="1" hangingPunct="1"/>
            <a:r>
              <a:rPr lang="en-US" smtClean="0"/>
              <a:t>Asks designers to consider a variety of assessment methods for gathering evidence of the desired learnings</a:t>
            </a:r>
          </a:p>
          <a:p>
            <a:pPr eaLnBrk="1" hangingPunct="1"/>
            <a:r>
              <a:rPr lang="en-US" smtClean="0"/>
              <a:t>Designers need to think in terms of collective evidence, not a single a performance task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z="3800" smtClean="0"/>
              <a:t>One page Template –Stage Three</a:t>
            </a:r>
          </a:p>
        </p:txBody>
      </p:sp>
      <p:sp>
        <p:nvSpPr>
          <p:cNvPr id="34819" name="Rectangle 3"/>
          <p:cNvSpPr>
            <a:spLocks noGrp="1" noChangeArrowheads="1"/>
          </p:cNvSpPr>
          <p:nvPr>
            <p:ph type="body" idx="1"/>
          </p:nvPr>
        </p:nvSpPr>
        <p:spPr>
          <a:xfrm>
            <a:off x="381000" y="1600200"/>
            <a:ext cx="8763000" cy="4876800"/>
          </a:xfrm>
        </p:spPr>
        <p:txBody>
          <a:bodyPr/>
          <a:lstStyle/>
          <a:p>
            <a:pPr eaLnBrk="1" hangingPunct="1">
              <a:lnSpc>
                <a:spcPct val="90000"/>
              </a:lnSpc>
            </a:pPr>
            <a:r>
              <a:rPr lang="en-US" sz="2800" smtClean="0"/>
              <a:t>Asks designers to list major learning activities and performance tasks</a:t>
            </a:r>
          </a:p>
          <a:p>
            <a:pPr eaLnBrk="1" hangingPunct="1">
              <a:lnSpc>
                <a:spcPct val="90000"/>
              </a:lnSpc>
            </a:pPr>
            <a:r>
              <a:rPr lang="en-US" sz="2800" smtClean="0"/>
              <a:t>When filled in, “WHERETO” should be evident to all</a:t>
            </a:r>
          </a:p>
          <a:p>
            <a:pPr lvl="1" eaLnBrk="1" hangingPunct="1">
              <a:lnSpc>
                <a:spcPct val="90000"/>
              </a:lnSpc>
            </a:pPr>
            <a:r>
              <a:rPr lang="en-US" sz="2400" b="1" smtClean="0"/>
              <a:t>W</a:t>
            </a:r>
            <a:r>
              <a:rPr lang="en-US" sz="2400" smtClean="0"/>
              <a:t>hat, Who, Where, When</a:t>
            </a:r>
          </a:p>
          <a:p>
            <a:pPr lvl="1" eaLnBrk="1" hangingPunct="1">
              <a:lnSpc>
                <a:spcPct val="90000"/>
              </a:lnSpc>
            </a:pPr>
            <a:r>
              <a:rPr lang="en-US" sz="2400" b="1" smtClean="0"/>
              <a:t>H</a:t>
            </a:r>
            <a:r>
              <a:rPr lang="en-US" sz="2400" smtClean="0"/>
              <a:t>ook and Hold</a:t>
            </a:r>
          </a:p>
          <a:p>
            <a:pPr lvl="1" eaLnBrk="1" hangingPunct="1">
              <a:lnSpc>
                <a:spcPct val="90000"/>
              </a:lnSpc>
            </a:pPr>
            <a:r>
              <a:rPr lang="en-US" sz="2400" b="1" smtClean="0"/>
              <a:t>E</a:t>
            </a:r>
            <a:r>
              <a:rPr lang="en-US" sz="2400" smtClean="0"/>
              <a:t>quip, Experience, and Explore</a:t>
            </a:r>
          </a:p>
          <a:p>
            <a:pPr lvl="1" eaLnBrk="1" hangingPunct="1">
              <a:lnSpc>
                <a:spcPct val="90000"/>
              </a:lnSpc>
            </a:pPr>
            <a:r>
              <a:rPr lang="en-US" sz="2400" b="1" smtClean="0"/>
              <a:t>R</a:t>
            </a:r>
            <a:r>
              <a:rPr lang="en-US" sz="2400" smtClean="0"/>
              <a:t>ethink and Revise</a:t>
            </a:r>
          </a:p>
          <a:p>
            <a:pPr lvl="1" eaLnBrk="1" hangingPunct="1">
              <a:lnSpc>
                <a:spcPct val="90000"/>
              </a:lnSpc>
            </a:pPr>
            <a:r>
              <a:rPr lang="en-US" sz="2400" b="1" smtClean="0"/>
              <a:t>E</a:t>
            </a:r>
            <a:r>
              <a:rPr lang="en-US" sz="2400" smtClean="0"/>
              <a:t>valuate</a:t>
            </a:r>
          </a:p>
          <a:p>
            <a:pPr lvl="1" eaLnBrk="1" hangingPunct="1">
              <a:lnSpc>
                <a:spcPct val="90000"/>
              </a:lnSpc>
            </a:pPr>
            <a:r>
              <a:rPr lang="en-US" sz="2400" b="1" smtClean="0"/>
              <a:t>T</a:t>
            </a:r>
            <a:r>
              <a:rPr lang="en-US" sz="2400" smtClean="0"/>
              <a:t>ailored to learners abilities, needs, and interests (differentiate)</a:t>
            </a:r>
          </a:p>
          <a:p>
            <a:pPr lvl="1" eaLnBrk="1" hangingPunct="1">
              <a:lnSpc>
                <a:spcPct val="90000"/>
              </a:lnSpc>
            </a:pPr>
            <a:r>
              <a:rPr lang="en-US" sz="2400" b="1" smtClean="0"/>
              <a:t>O</a:t>
            </a:r>
            <a:r>
              <a:rPr lang="en-US" sz="2400" smtClean="0"/>
              <a:t>rganized</a:t>
            </a:r>
          </a:p>
          <a:p>
            <a:pPr lvl="1" eaLnBrk="1" hangingPunct="1">
              <a:lnSpc>
                <a:spcPct val="90000"/>
              </a:lnSpc>
            </a:pPr>
            <a:endParaRPr lang="en-US" sz="240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UBD Design Standards (p. 28)</a:t>
            </a:r>
          </a:p>
        </p:txBody>
      </p:sp>
      <p:sp>
        <p:nvSpPr>
          <p:cNvPr id="35843" name="Rectangle 3"/>
          <p:cNvSpPr>
            <a:spLocks noGrp="1" noChangeArrowheads="1"/>
          </p:cNvSpPr>
          <p:nvPr>
            <p:ph type="body" idx="1"/>
          </p:nvPr>
        </p:nvSpPr>
        <p:spPr>
          <a:xfrm>
            <a:off x="609600" y="1600200"/>
            <a:ext cx="8305800" cy="4953000"/>
          </a:xfrm>
        </p:spPr>
        <p:txBody>
          <a:bodyPr/>
          <a:lstStyle/>
          <a:p>
            <a:pPr eaLnBrk="1" hangingPunct="1"/>
            <a:r>
              <a:rPr lang="en-US" sz="2800" smtClean="0"/>
              <a:t>Design templates are to curriculum designers as are scoring rubrics to students</a:t>
            </a:r>
          </a:p>
          <a:p>
            <a:pPr eaLnBrk="1" hangingPunct="1"/>
            <a:r>
              <a:rPr lang="en-US" sz="2800" smtClean="0"/>
              <a:t>Specify the qualities of effective units (see Figure 1.4) according to UBD</a:t>
            </a:r>
          </a:p>
          <a:p>
            <a:pPr eaLnBrk="1" hangingPunct="1"/>
            <a:r>
              <a:rPr lang="en-US" sz="2800" smtClean="0"/>
              <a:t>Standards contribute to design in three ways</a:t>
            </a:r>
          </a:p>
          <a:p>
            <a:pPr lvl="1" eaLnBrk="1" hangingPunct="1"/>
            <a:r>
              <a:rPr lang="en-US" sz="2400" b="1" smtClean="0"/>
              <a:t>Reference Point</a:t>
            </a:r>
          </a:p>
          <a:p>
            <a:pPr lvl="1" eaLnBrk="1" hangingPunct="1"/>
            <a:r>
              <a:rPr lang="en-US" sz="2400" b="1" smtClean="0"/>
              <a:t>Self-Assessment and peer reviews of draft designs</a:t>
            </a:r>
          </a:p>
          <a:p>
            <a:pPr lvl="1" eaLnBrk="1" hangingPunct="1"/>
            <a:r>
              <a:rPr lang="en-US" sz="2400" b="1" smtClean="0"/>
              <a:t>Quality control of completed designs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UBD Scope of Intelligent Tools </a:t>
            </a:r>
          </a:p>
        </p:txBody>
      </p:sp>
      <p:sp>
        <p:nvSpPr>
          <p:cNvPr id="36867" name="Rectangle 3"/>
          <p:cNvSpPr>
            <a:spLocks noGrp="1" noChangeArrowheads="1"/>
          </p:cNvSpPr>
          <p:nvPr>
            <p:ph type="body" idx="1"/>
          </p:nvPr>
        </p:nvSpPr>
        <p:spPr/>
        <p:txBody>
          <a:bodyPr/>
          <a:lstStyle/>
          <a:p>
            <a:pPr eaLnBrk="1" hangingPunct="1"/>
            <a:r>
              <a:rPr lang="en-US" smtClean="0"/>
              <a:t>Templates (graphic organizers)</a:t>
            </a:r>
          </a:p>
          <a:p>
            <a:pPr eaLnBrk="1" hangingPunct="1"/>
            <a:r>
              <a:rPr lang="en-US" smtClean="0"/>
              <a:t>Design Standards</a:t>
            </a:r>
          </a:p>
          <a:p>
            <a:pPr eaLnBrk="1" hangingPunct="1"/>
            <a:r>
              <a:rPr lang="en-US" smtClean="0"/>
              <a:t>Design Tools</a:t>
            </a:r>
          </a:p>
        </p:txBody>
      </p:sp>
      <p:sp>
        <p:nvSpPr>
          <p:cNvPr id="36868" name="AutoShape 4"/>
          <p:cNvSpPr>
            <a:spLocks noChangeArrowheads="1"/>
          </p:cNvSpPr>
          <p:nvPr/>
        </p:nvSpPr>
        <p:spPr bwMode="auto">
          <a:xfrm>
            <a:off x="4495800" y="4114800"/>
            <a:ext cx="2057400" cy="16764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6869" name="Text Box 5"/>
          <p:cNvSpPr txBox="1">
            <a:spLocks noChangeArrowheads="1"/>
          </p:cNvSpPr>
          <p:nvPr/>
        </p:nvSpPr>
        <p:spPr bwMode="auto">
          <a:xfrm>
            <a:off x="990600" y="5638800"/>
            <a:ext cx="3429000" cy="366713"/>
          </a:xfrm>
          <a:prstGeom prst="rect">
            <a:avLst/>
          </a:prstGeom>
          <a:noFill/>
          <a:ln w="9525">
            <a:noFill/>
            <a:miter lim="800000"/>
            <a:headEnd/>
            <a:tailEnd/>
          </a:ln>
        </p:spPr>
        <p:txBody>
          <a:bodyPr>
            <a:spAutoFit/>
          </a:bodyPr>
          <a:lstStyle/>
          <a:p>
            <a:pPr algn="r">
              <a:spcBef>
                <a:spcPct val="50000"/>
              </a:spcBef>
            </a:pPr>
            <a:r>
              <a:rPr lang="en-US" b="1"/>
              <a:t>Innovations in Infrastructure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UBD Tools  (TMT’s)</a:t>
            </a:r>
          </a:p>
        </p:txBody>
      </p:sp>
      <p:sp>
        <p:nvSpPr>
          <p:cNvPr id="37891" name="Rectangle 3"/>
          <p:cNvSpPr>
            <a:spLocks noGrp="1" noChangeArrowheads="1"/>
          </p:cNvSpPr>
          <p:nvPr>
            <p:ph type="body" idx="1"/>
          </p:nvPr>
        </p:nvSpPr>
        <p:spPr/>
        <p:txBody>
          <a:bodyPr/>
          <a:lstStyle/>
          <a:p>
            <a:pPr eaLnBrk="1" hangingPunct="1">
              <a:lnSpc>
                <a:spcPct val="90000"/>
              </a:lnSpc>
            </a:pPr>
            <a:r>
              <a:rPr lang="en-US" smtClean="0"/>
              <a:t>Designed around an array of scaffolds – </a:t>
            </a:r>
          </a:p>
          <a:p>
            <a:pPr lvl="1" eaLnBrk="1" hangingPunct="1">
              <a:lnSpc>
                <a:spcPct val="90000"/>
              </a:lnSpc>
            </a:pPr>
            <a:r>
              <a:rPr lang="en-US" smtClean="0"/>
              <a:t>Prompts</a:t>
            </a:r>
          </a:p>
          <a:p>
            <a:pPr lvl="1" eaLnBrk="1" hangingPunct="1">
              <a:lnSpc>
                <a:spcPct val="90000"/>
              </a:lnSpc>
            </a:pPr>
            <a:r>
              <a:rPr lang="en-US" smtClean="0"/>
              <a:t>Organizers</a:t>
            </a:r>
          </a:p>
          <a:p>
            <a:pPr lvl="1" eaLnBrk="1" hangingPunct="1">
              <a:lnSpc>
                <a:spcPct val="90000"/>
              </a:lnSpc>
            </a:pPr>
            <a:r>
              <a:rPr lang="en-US" smtClean="0"/>
              <a:t>Idea Sheets</a:t>
            </a:r>
          </a:p>
          <a:p>
            <a:pPr lvl="1" eaLnBrk="1" hangingPunct="1">
              <a:lnSpc>
                <a:spcPct val="90000"/>
              </a:lnSpc>
            </a:pPr>
            <a:r>
              <a:rPr lang="en-US" smtClean="0"/>
              <a:t>Examples</a:t>
            </a:r>
          </a:p>
          <a:p>
            <a:pPr lvl="3" eaLnBrk="1" hangingPunct="1">
              <a:lnSpc>
                <a:spcPct val="90000"/>
              </a:lnSpc>
            </a:pPr>
            <a:r>
              <a:rPr lang="en-US" smtClean="0"/>
              <a:t>See the Workbook</a:t>
            </a:r>
          </a:p>
          <a:p>
            <a:pPr eaLnBrk="1" hangingPunct="1">
              <a:lnSpc>
                <a:spcPct val="90000"/>
              </a:lnSpc>
            </a:pPr>
            <a:r>
              <a:rPr lang="en-US" smtClean="0"/>
              <a:t>These tools help create “alignment,” consistency and promote common understanding</a:t>
            </a:r>
          </a:p>
        </p:txBody>
      </p:sp>
      <p:sp>
        <p:nvSpPr>
          <p:cNvPr id="37892" name="AutoShape 4"/>
          <p:cNvSpPr>
            <a:spLocks noChangeArrowheads="1"/>
          </p:cNvSpPr>
          <p:nvPr/>
        </p:nvSpPr>
        <p:spPr bwMode="auto">
          <a:xfrm>
            <a:off x="5410200" y="5638800"/>
            <a:ext cx="1371600" cy="9906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7893" name="Text Box 5"/>
          <p:cNvSpPr txBox="1">
            <a:spLocks noChangeArrowheads="1"/>
          </p:cNvSpPr>
          <p:nvPr/>
        </p:nvSpPr>
        <p:spPr bwMode="auto">
          <a:xfrm>
            <a:off x="7010400" y="6019800"/>
            <a:ext cx="1828800" cy="915988"/>
          </a:xfrm>
          <a:prstGeom prst="rect">
            <a:avLst/>
          </a:prstGeom>
          <a:noFill/>
          <a:ln w="9525">
            <a:noFill/>
            <a:miter lim="800000"/>
            <a:headEnd/>
            <a:tailEnd/>
          </a:ln>
        </p:spPr>
        <p:txBody>
          <a:bodyPr>
            <a:spAutoFit/>
          </a:bodyPr>
          <a:lstStyle/>
          <a:p>
            <a:pPr>
              <a:spcBef>
                <a:spcPct val="50000"/>
              </a:spcBef>
            </a:pPr>
            <a:r>
              <a:rPr lang="en-US"/>
              <a:t>Theories, Methods and Tools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3800" smtClean="0"/>
              <a:t>Read UBD in Action with Bob James</a:t>
            </a:r>
          </a:p>
        </p:txBody>
      </p:sp>
      <p:sp>
        <p:nvSpPr>
          <p:cNvPr id="38915" name="Rectangle 3"/>
          <p:cNvSpPr>
            <a:spLocks noGrp="1" noChangeArrowheads="1"/>
          </p:cNvSpPr>
          <p:nvPr>
            <p:ph type="body" idx="1"/>
          </p:nvPr>
        </p:nvSpPr>
        <p:spPr/>
        <p:txBody>
          <a:bodyPr/>
          <a:lstStyle/>
          <a:p>
            <a:pPr eaLnBrk="1" hangingPunct="1">
              <a:lnSpc>
                <a:spcPct val="80000"/>
              </a:lnSpc>
            </a:pPr>
            <a:r>
              <a:rPr lang="en-US" sz="2800" smtClean="0"/>
              <a:t>How might this differ from the planning process you use for instruction?</a:t>
            </a:r>
          </a:p>
          <a:p>
            <a:pPr lvl="1" eaLnBrk="1" hangingPunct="1">
              <a:lnSpc>
                <a:spcPct val="80000"/>
              </a:lnSpc>
            </a:pPr>
            <a:r>
              <a:rPr lang="en-US" sz="2400" b="1" smtClean="0"/>
              <a:t>What are your significant learning's, aha’s, or wonderings?  </a:t>
            </a:r>
          </a:p>
          <a:p>
            <a:pPr lvl="1" eaLnBrk="1" hangingPunct="1">
              <a:lnSpc>
                <a:spcPct val="80000"/>
              </a:lnSpc>
            </a:pPr>
            <a:r>
              <a:rPr lang="en-US" sz="2400" b="1" smtClean="0"/>
              <a:t>What are the implications for using UBD for:</a:t>
            </a:r>
          </a:p>
          <a:p>
            <a:pPr lvl="2" eaLnBrk="1" hangingPunct="1">
              <a:lnSpc>
                <a:spcPct val="80000"/>
              </a:lnSpc>
            </a:pPr>
            <a:r>
              <a:rPr lang="en-US" sz="2000" b="1" smtClean="0"/>
              <a:t>You, as a teacher</a:t>
            </a:r>
          </a:p>
          <a:p>
            <a:pPr lvl="2" eaLnBrk="1" hangingPunct="1">
              <a:lnSpc>
                <a:spcPct val="80000"/>
              </a:lnSpc>
            </a:pPr>
            <a:r>
              <a:rPr lang="en-US" sz="2000" b="1" smtClean="0"/>
              <a:t>You, as a leader</a:t>
            </a:r>
          </a:p>
          <a:p>
            <a:pPr lvl="2" eaLnBrk="1" hangingPunct="1">
              <a:lnSpc>
                <a:spcPct val="80000"/>
              </a:lnSpc>
            </a:pPr>
            <a:r>
              <a:rPr lang="en-US" sz="2000" b="1" smtClean="0"/>
              <a:t>Your school</a:t>
            </a:r>
          </a:p>
          <a:p>
            <a:pPr lvl="2" eaLnBrk="1" hangingPunct="1">
              <a:lnSpc>
                <a:spcPct val="80000"/>
              </a:lnSpc>
            </a:pPr>
            <a:r>
              <a:rPr lang="en-US" sz="2000" b="1" smtClean="0"/>
              <a:t>Your district</a:t>
            </a:r>
          </a:p>
          <a:p>
            <a:pPr eaLnBrk="1" hangingPunct="1">
              <a:lnSpc>
                <a:spcPct val="80000"/>
              </a:lnSpc>
            </a:pPr>
            <a:r>
              <a:rPr lang="en-US" sz="2800" smtClean="0"/>
              <a:t>Based on your current reality, in what area or discipline would UBD yield the highest leverage?  Why? </a:t>
            </a:r>
          </a:p>
        </p:txBody>
      </p:sp>
      <p:sp>
        <p:nvSpPr>
          <p:cNvPr id="38916" name="Text Box 4"/>
          <p:cNvSpPr txBox="1">
            <a:spLocks noChangeArrowheads="1"/>
          </p:cNvSpPr>
          <p:nvPr/>
        </p:nvSpPr>
        <p:spPr bwMode="auto">
          <a:xfrm>
            <a:off x="7315200" y="6324600"/>
            <a:ext cx="1600200" cy="366713"/>
          </a:xfrm>
          <a:prstGeom prst="rect">
            <a:avLst/>
          </a:prstGeom>
          <a:noFill/>
          <a:ln w="9525">
            <a:noFill/>
            <a:miter lim="800000"/>
            <a:headEnd/>
            <a:tailEnd/>
          </a:ln>
        </p:spPr>
        <p:txBody>
          <a:bodyPr>
            <a:spAutoFit/>
          </a:bodyPr>
          <a:lstStyle/>
          <a:p>
            <a:pPr>
              <a:spcBef>
                <a:spcPct val="50000"/>
              </a:spcBef>
            </a:pPr>
            <a:r>
              <a:rPr lang="en-US"/>
              <a:t>p.29</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800" smtClean="0"/>
              <a:t>The UBD Design Matrix (Figure 1.5)</a:t>
            </a:r>
          </a:p>
        </p:txBody>
      </p:sp>
      <p:sp>
        <p:nvSpPr>
          <p:cNvPr id="39939" name="Rectangle 3"/>
          <p:cNvSpPr>
            <a:spLocks noGrp="1" noChangeArrowheads="1"/>
          </p:cNvSpPr>
          <p:nvPr>
            <p:ph type="body" idx="1"/>
          </p:nvPr>
        </p:nvSpPr>
        <p:spPr/>
        <p:txBody>
          <a:bodyPr/>
          <a:lstStyle/>
          <a:p>
            <a:pPr eaLnBrk="1" hangingPunct="1"/>
            <a:r>
              <a:rPr lang="en-US" smtClean="0"/>
              <a:t>Read left to right, one row at a time, to see how the three stages of design might look in practice</a:t>
            </a:r>
          </a:p>
          <a:p>
            <a:pPr eaLnBrk="1" hangingPunct="1"/>
            <a:r>
              <a:rPr lang="en-US" smtClean="0"/>
              <a:t>What does this yield?</a:t>
            </a:r>
          </a:p>
          <a:p>
            <a:pPr lvl="1" eaLnBrk="1" hangingPunct="1"/>
            <a:r>
              <a:rPr lang="en-US" smtClean="0"/>
              <a:t>Greater coherence (alignment) among desired results, key performances (assessments), and teaching and learning experiences, resulting in better student performance – the purpose of design!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609600" y="1676400"/>
            <a:ext cx="7696200" cy="366713"/>
          </a:xfrm>
          <a:prstGeom prst="rect">
            <a:avLst/>
          </a:prstGeom>
          <a:noFill/>
          <a:ln w="9525">
            <a:noFill/>
            <a:miter lim="800000"/>
            <a:headEnd/>
            <a:tailEnd/>
          </a:ln>
        </p:spPr>
        <p:txBody>
          <a:bodyPr>
            <a:spAutoFit/>
          </a:bodyPr>
          <a:lstStyle/>
          <a:p>
            <a:pPr>
              <a:spcBef>
                <a:spcPct val="50000"/>
              </a:spcBef>
            </a:pPr>
            <a:endParaRPr lang="en-US"/>
          </a:p>
        </p:txBody>
      </p:sp>
      <p:sp>
        <p:nvSpPr>
          <p:cNvPr id="6147" name="Rectangle 3"/>
          <p:cNvSpPr>
            <a:spLocks noGrp="1" noChangeArrowheads="1"/>
          </p:cNvSpPr>
          <p:nvPr>
            <p:ph type="title"/>
          </p:nvPr>
        </p:nvSpPr>
        <p:spPr/>
        <p:txBody>
          <a:bodyPr/>
          <a:lstStyle/>
          <a:p>
            <a:pPr eaLnBrk="1" hangingPunct="1"/>
            <a:r>
              <a:rPr lang="en-US" sz="3800" smtClean="0"/>
              <a:t>Teachers are designers…or are they?</a:t>
            </a:r>
          </a:p>
        </p:txBody>
      </p:sp>
      <p:sp>
        <p:nvSpPr>
          <p:cNvPr id="6148" name="Rectangle 4"/>
          <p:cNvSpPr>
            <a:spLocks noGrp="1" noChangeArrowheads="1"/>
          </p:cNvSpPr>
          <p:nvPr>
            <p:ph type="body" idx="1"/>
          </p:nvPr>
        </p:nvSpPr>
        <p:spPr>
          <a:xfrm>
            <a:off x="609600" y="1600200"/>
            <a:ext cx="8153400" cy="5029200"/>
          </a:xfrm>
        </p:spPr>
        <p:txBody>
          <a:bodyPr/>
          <a:lstStyle/>
          <a:p>
            <a:pPr eaLnBrk="1" hangingPunct="1">
              <a:lnSpc>
                <a:spcPct val="80000"/>
              </a:lnSpc>
            </a:pPr>
            <a:r>
              <a:rPr lang="en-US" sz="2800" smtClean="0"/>
              <a:t>The effectiveness of a teacher’s design is too often teacher-centered. Effectiveness of a design (curriculum, assessment, learning structures) often corresponds to whether they have: </a:t>
            </a:r>
          </a:p>
          <a:p>
            <a:pPr lvl="1" eaLnBrk="1" hangingPunct="1">
              <a:lnSpc>
                <a:spcPct val="80000"/>
              </a:lnSpc>
            </a:pPr>
            <a:r>
              <a:rPr lang="en-US" sz="2400" b="1" smtClean="0"/>
              <a:t>Covered the required content</a:t>
            </a:r>
          </a:p>
          <a:p>
            <a:pPr lvl="1" eaLnBrk="1" hangingPunct="1">
              <a:lnSpc>
                <a:spcPct val="80000"/>
              </a:lnSpc>
            </a:pPr>
            <a:r>
              <a:rPr lang="en-US" sz="2400" b="1" smtClean="0"/>
              <a:t>Accomplished </a:t>
            </a:r>
            <a:r>
              <a:rPr lang="en-US" sz="2400" b="1" i="1" smtClean="0"/>
              <a:t>their</a:t>
            </a:r>
            <a:r>
              <a:rPr lang="en-US" sz="2400" b="1" smtClean="0"/>
              <a:t> goals</a:t>
            </a:r>
          </a:p>
          <a:p>
            <a:pPr lvl="1" eaLnBrk="1" hangingPunct="1">
              <a:lnSpc>
                <a:spcPct val="80000"/>
              </a:lnSpc>
            </a:pPr>
            <a:r>
              <a:rPr lang="en-US" sz="2400" b="1" smtClean="0"/>
              <a:t>Kept pace with their colleagues</a:t>
            </a:r>
          </a:p>
          <a:p>
            <a:pPr lvl="1" eaLnBrk="1" hangingPunct="1">
              <a:lnSpc>
                <a:spcPct val="80000"/>
              </a:lnSpc>
            </a:pPr>
            <a:r>
              <a:rPr lang="en-US" sz="2400" b="1" smtClean="0"/>
              <a:t>Scored a normal distribution on summative assessments</a:t>
            </a:r>
          </a:p>
          <a:p>
            <a:pPr eaLnBrk="1" hangingPunct="1">
              <a:lnSpc>
                <a:spcPct val="80000"/>
              </a:lnSpc>
            </a:pPr>
            <a:r>
              <a:rPr lang="en-US" sz="2800" smtClean="0"/>
              <a:t>If we were to accept the aforementioned statement as current reality, how might the aforementioned statement be modified?  </a:t>
            </a:r>
          </a:p>
          <a:p>
            <a:pPr eaLnBrk="1" hangingPunct="1">
              <a:lnSpc>
                <a:spcPct val="80000"/>
              </a:lnSpc>
            </a:pPr>
            <a:endParaRPr lang="en-US" sz="2800" smtClean="0"/>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609600" y="1676400"/>
            <a:ext cx="7696200" cy="366713"/>
          </a:xfrm>
          <a:prstGeom prst="rect">
            <a:avLst/>
          </a:prstGeom>
          <a:noFill/>
          <a:ln w="9525">
            <a:noFill/>
            <a:miter lim="800000"/>
            <a:headEnd/>
            <a:tailEnd/>
          </a:ln>
        </p:spPr>
        <p:txBody>
          <a:bodyPr>
            <a:spAutoFit/>
          </a:bodyPr>
          <a:lstStyle/>
          <a:p>
            <a:pPr>
              <a:spcBef>
                <a:spcPct val="50000"/>
              </a:spcBef>
            </a:pPr>
            <a:endParaRPr lang="en-US"/>
          </a:p>
        </p:txBody>
      </p:sp>
      <p:sp>
        <p:nvSpPr>
          <p:cNvPr id="7171" name="Rectangle 3"/>
          <p:cNvSpPr>
            <a:spLocks noGrp="1" noChangeArrowheads="1"/>
          </p:cNvSpPr>
          <p:nvPr>
            <p:ph type="title"/>
          </p:nvPr>
        </p:nvSpPr>
        <p:spPr/>
        <p:txBody>
          <a:bodyPr/>
          <a:lstStyle/>
          <a:p>
            <a:pPr eaLnBrk="1" hangingPunct="1"/>
            <a:r>
              <a:rPr lang="en-US" sz="3800" smtClean="0"/>
              <a:t>Teachers are designers…or are they?</a:t>
            </a:r>
          </a:p>
        </p:txBody>
      </p:sp>
      <p:sp>
        <p:nvSpPr>
          <p:cNvPr id="7172" name="Rectangle 4"/>
          <p:cNvSpPr>
            <a:spLocks noGrp="1" noChangeArrowheads="1"/>
          </p:cNvSpPr>
          <p:nvPr>
            <p:ph type="body" idx="1"/>
          </p:nvPr>
        </p:nvSpPr>
        <p:spPr/>
        <p:txBody>
          <a:bodyPr/>
          <a:lstStyle/>
          <a:p>
            <a:pPr eaLnBrk="1" hangingPunct="1">
              <a:lnSpc>
                <a:spcPct val="90000"/>
              </a:lnSpc>
            </a:pPr>
            <a:r>
              <a:rPr lang="en-US" smtClean="0"/>
              <a:t>Compare and contrast the MM’s of teachers as designers vs. other design professions (architecture, engineering, graphic artists)?</a:t>
            </a:r>
          </a:p>
          <a:p>
            <a:pPr eaLnBrk="1" hangingPunct="1">
              <a:lnSpc>
                <a:spcPct val="90000"/>
              </a:lnSpc>
            </a:pPr>
            <a:r>
              <a:rPr lang="en-US" smtClean="0"/>
              <a:t>The effectiveness of an architects design is client-centered.  Effectiveness of a design corresponds to whether they have accomplished the explicit goals of their clients.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800" smtClean="0"/>
              <a:t>Standards Shape an Architect’s Work</a:t>
            </a:r>
          </a:p>
        </p:txBody>
      </p:sp>
      <p:sp>
        <p:nvSpPr>
          <p:cNvPr id="14339" name="Rectangle 3"/>
          <p:cNvSpPr>
            <a:spLocks noGrp="1" noChangeArrowheads="1"/>
          </p:cNvSpPr>
          <p:nvPr>
            <p:ph type="body" idx="1"/>
          </p:nvPr>
        </p:nvSpPr>
        <p:spPr/>
        <p:txBody>
          <a:bodyPr/>
          <a:lstStyle/>
          <a:p>
            <a:pPr eaLnBrk="1" hangingPunct="1"/>
            <a:r>
              <a:rPr lang="en-US" smtClean="0"/>
              <a:t>What standards inform an architects work?</a:t>
            </a:r>
          </a:p>
          <a:p>
            <a:pPr lvl="1" eaLnBrk="1" hangingPunct="1"/>
            <a:r>
              <a:rPr lang="en-US" smtClean="0"/>
              <a:t>Building Codes</a:t>
            </a:r>
          </a:p>
          <a:p>
            <a:pPr lvl="1" eaLnBrk="1" hangingPunct="1"/>
            <a:r>
              <a:rPr lang="en-US" smtClean="0"/>
              <a:t>Zoning Codes</a:t>
            </a:r>
          </a:p>
          <a:p>
            <a:pPr lvl="1" eaLnBrk="1" hangingPunct="1"/>
            <a:r>
              <a:rPr lang="en-US" smtClean="0"/>
              <a:t>Customer Budget</a:t>
            </a:r>
          </a:p>
          <a:p>
            <a:pPr lvl="1" eaLnBrk="1" hangingPunct="1"/>
            <a:r>
              <a:rPr lang="en-US" smtClean="0"/>
              <a:t>Neighborhood Aesthetics</a:t>
            </a:r>
          </a:p>
          <a:p>
            <a:pPr lvl="1" eaLnBrk="1" hangingPunct="1"/>
            <a:r>
              <a:rPr lang="en-US" smtClean="0"/>
              <a:t>Specific 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box(in)">
                                      <p:cBhvr>
                                        <p:cTn id="7" dur="5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box(in)">
                                      <p:cBhvr>
                                        <p:cTn id="12" dur="5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box(in)">
                                      <p:cBhvr>
                                        <p:cTn id="17" dur="500"/>
                                        <p:tgtEl>
                                          <p:spTgt spid="14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4339">
                                            <p:txEl>
                                              <p:pRg st="3" end="3"/>
                                            </p:txEl>
                                          </p:spTgt>
                                        </p:tgtEl>
                                        <p:attrNameLst>
                                          <p:attrName>style.visibility</p:attrName>
                                        </p:attrNameLst>
                                      </p:cBhvr>
                                      <p:to>
                                        <p:strVal val="visible"/>
                                      </p:to>
                                    </p:set>
                                    <p:animEffect transition="in" filter="box(in)">
                                      <p:cBhvr>
                                        <p:cTn id="22" dur="500"/>
                                        <p:tgtEl>
                                          <p:spTgt spid="14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4339">
                                            <p:txEl>
                                              <p:pRg st="4" end="4"/>
                                            </p:txEl>
                                          </p:spTgt>
                                        </p:tgtEl>
                                        <p:attrNameLst>
                                          <p:attrName>style.visibility</p:attrName>
                                        </p:attrNameLst>
                                      </p:cBhvr>
                                      <p:to>
                                        <p:strVal val="visible"/>
                                      </p:to>
                                    </p:set>
                                    <p:animEffect transition="in" filter="box(in)">
                                      <p:cBhvr>
                                        <p:cTn id="27" dur="500"/>
                                        <p:tgtEl>
                                          <p:spTgt spid="143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4339">
                                            <p:txEl>
                                              <p:pRg st="5" end="5"/>
                                            </p:txEl>
                                          </p:spTgt>
                                        </p:tgtEl>
                                        <p:attrNameLst>
                                          <p:attrName>style.visibility</p:attrName>
                                        </p:attrNameLst>
                                      </p:cBhvr>
                                      <p:to>
                                        <p:strVal val="visible"/>
                                      </p:to>
                                    </p:set>
                                    <p:animEffect transition="in" filter="box(in)">
                                      <p:cBhvr>
                                        <p:cTn id="32" dur="500"/>
                                        <p:tgtEl>
                                          <p:spTgt spid="14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800" smtClean="0"/>
              <a:t>Standards Shape a Teacher’s Work</a:t>
            </a:r>
          </a:p>
        </p:txBody>
      </p:sp>
      <p:sp>
        <p:nvSpPr>
          <p:cNvPr id="9219" name="Rectangle 3"/>
          <p:cNvSpPr>
            <a:spLocks noGrp="1" noChangeArrowheads="1"/>
          </p:cNvSpPr>
          <p:nvPr>
            <p:ph type="body" idx="1"/>
          </p:nvPr>
        </p:nvSpPr>
        <p:spPr/>
        <p:txBody>
          <a:bodyPr/>
          <a:lstStyle/>
          <a:p>
            <a:pPr eaLnBrk="1" hangingPunct="1"/>
            <a:r>
              <a:rPr lang="en-US" smtClean="0"/>
              <a:t>What standards inform a teacher’s work?</a:t>
            </a:r>
          </a:p>
          <a:p>
            <a:pPr lvl="1" eaLnBrk="1" hangingPunct="1"/>
            <a:r>
              <a:rPr lang="en-US" smtClean="0"/>
              <a:t>Building Culture and Norms</a:t>
            </a:r>
          </a:p>
          <a:p>
            <a:pPr lvl="1" eaLnBrk="1" hangingPunct="1"/>
            <a:r>
              <a:rPr lang="en-US" smtClean="0"/>
              <a:t>Tenured v. Non-tenured</a:t>
            </a:r>
          </a:p>
          <a:p>
            <a:pPr lvl="1" eaLnBrk="1" hangingPunct="1"/>
            <a:r>
              <a:rPr lang="en-US" smtClean="0"/>
              <a:t>Personal Autonomy </a:t>
            </a:r>
          </a:p>
          <a:p>
            <a:pPr lvl="1" eaLnBrk="1" hangingPunct="1"/>
            <a:r>
              <a:rPr lang="en-US" smtClean="0"/>
              <a:t>Collective Bargaining Agreement</a:t>
            </a:r>
          </a:p>
          <a:p>
            <a:pPr lvl="1" eaLnBrk="1" hangingPunct="1"/>
            <a:r>
              <a:rPr lang="en-US" smtClean="0"/>
              <a:t>Personal ABBA’s </a:t>
            </a:r>
          </a:p>
          <a:p>
            <a:pPr lvl="1" eaLnBrk="1" hangingPunct="1"/>
            <a:r>
              <a:rPr lang="en-US" smtClean="0"/>
              <a:t>Degree of Supervision</a:t>
            </a:r>
          </a:p>
          <a:p>
            <a:pPr lvl="1" eaLnBrk="1" hangingPunct="1"/>
            <a:r>
              <a:rPr lang="en-US" smtClean="0"/>
              <a:t>Pre-post service Education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3800" smtClean="0"/>
              <a:t>Standards Shape a Teacher’s Work</a:t>
            </a:r>
          </a:p>
        </p:txBody>
      </p:sp>
      <p:sp>
        <p:nvSpPr>
          <p:cNvPr id="10243" name="Rectangle 3"/>
          <p:cNvSpPr>
            <a:spLocks noGrp="1" noChangeArrowheads="1"/>
          </p:cNvSpPr>
          <p:nvPr>
            <p:ph type="body" idx="1"/>
          </p:nvPr>
        </p:nvSpPr>
        <p:spPr>
          <a:xfrm>
            <a:off x="533400" y="1600200"/>
            <a:ext cx="7924800" cy="4419600"/>
          </a:xfrm>
        </p:spPr>
        <p:txBody>
          <a:bodyPr/>
          <a:lstStyle/>
          <a:p>
            <a:pPr eaLnBrk="1" hangingPunct="1"/>
            <a:r>
              <a:rPr lang="en-US" smtClean="0"/>
              <a:t>What standards inform a teacher’s work?</a:t>
            </a:r>
          </a:p>
          <a:p>
            <a:pPr lvl="1" eaLnBrk="1" hangingPunct="1"/>
            <a:r>
              <a:rPr lang="en-US" smtClean="0"/>
              <a:t>NCLB</a:t>
            </a:r>
          </a:p>
          <a:p>
            <a:pPr lvl="1" eaLnBrk="1" hangingPunct="1"/>
            <a:r>
              <a:rPr lang="en-US" smtClean="0"/>
              <a:t>IDEA</a:t>
            </a:r>
          </a:p>
          <a:p>
            <a:pPr lvl="1" eaLnBrk="1" hangingPunct="1"/>
            <a:r>
              <a:rPr lang="en-US" smtClean="0"/>
              <a:t>State Standards</a:t>
            </a:r>
          </a:p>
          <a:p>
            <a:pPr lvl="1" eaLnBrk="1" hangingPunct="1"/>
            <a:r>
              <a:rPr lang="en-US" smtClean="0"/>
              <a:t>District Standards</a:t>
            </a:r>
          </a:p>
          <a:p>
            <a:pPr lvl="1" eaLnBrk="1" hangingPunct="1"/>
            <a:r>
              <a:rPr lang="en-US" smtClean="0"/>
              <a:t>Department Standards</a:t>
            </a:r>
          </a:p>
          <a:p>
            <a:pPr lvl="1" eaLnBrk="1" hangingPunct="1"/>
            <a:r>
              <a:rPr lang="en-US" smtClean="0"/>
              <a:t>Content Standards (NCTM, MENC, etc.)</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Factors That </a:t>
            </a:r>
            <a:r>
              <a:rPr lang="en-US" i="1" smtClean="0"/>
              <a:t>Influence</a:t>
            </a:r>
            <a:r>
              <a:rPr lang="en-US" smtClean="0"/>
              <a:t> Design</a:t>
            </a:r>
          </a:p>
        </p:txBody>
      </p:sp>
      <p:sp>
        <p:nvSpPr>
          <p:cNvPr id="11267" name="Rectangle 4"/>
          <p:cNvSpPr>
            <a:spLocks noGrp="1" noChangeArrowheads="1"/>
          </p:cNvSpPr>
          <p:nvPr>
            <p:ph type="body" idx="1"/>
          </p:nvPr>
        </p:nvSpPr>
        <p:spPr/>
        <p:txBody>
          <a:bodyPr/>
          <a:lstStyle/>
          <a:p>
            <a:pPr eaLnBrk="1" hangingPunct="1"/>
            <a:r>
              <a:rPr lang="en-US" smtClean="0"/>
              <a:t>Facilities</a:t>
            </a:r>
          </a:p>
          <a:p>
            <a:pPr eaLnBrk="1" hangingPunct="1"/>
            <a:r>
              <a:rPr lang="en-US" smtClean="0"/>
              <a:t>Resources</a:t>
            </a:r>
          </a:p>
          <a:p>
            <a:pPr eaLnBrk="1" hangingPunct="1"/>
            <a:r>
              <a:rPr lang="en-US" smtClean="0"/>
              <a:t>Diverse Student Interests</a:t>
            </a:r>
          </a:p>
          <a:p>
            <a:pPr eaLnBrk="1" hangingPunct="1"/>
            <a:r>
              <a:rPr lang="en-US" smtClean="0"/>
              <a:t>Social/Emotional Capacity</a:t>
            </a:r>
          </a:p>
          <a:p>
            <a:pPr eaLnBrk="1" hangingPunct="1"/>
            <a:r>
              <a:rPr lang="en-US" smtClean="0"/>
              <a:t>Class Size</a:t>
            </a:r>
          </a:p>
          <a:p>
            <a:pPr eaLnBrk="1" hangingPunct="1"/>
            <a:r>
              <a:rPr lang="en-US" smtClean="0"/>
              <a:t>Demographics</a:t>
            </a:r>
          </a:p>
          <a:p>
            <a:pPr lvl="1" eaLnBrk="1" hangingPunct="1"/>
            <a:endParaRPr lang="en-US" smtClean="0"/>
          </a:p>
        </p:txBody>
      </p:sp>
      <p:sp>
        <p:nvSpPr>
          <p:cNvPr id="11268" name="Text Box 5"/>
          <p:cNvSpPr txBox="1">
            <a:spLocks noChangeArrowheads="1"/>
          </p:cNvSpPr>
          <p:nvPr/>
        </p:nvSpPr>
        <p:spPr bwMode="auto">
          <a:xfrm>
            <a:off x="838200" y="5715000"/>
            <a:ext cx="7315200" cy="1004888"/>
          </a:xfrm>
          <a:prstGeom prst="rect">
            <a:avLst/>
          </a:prstGeom>
          <a:noFill/>
          <a:ln w="9525">
            <a:noFill/>
            <a:miter lim="800000"/>
            <a:headEnd/>
            <a:tailEnd/>
          </a:ln>
        </p:spPr>
        <p:txBody>
          <a:bodyPr>
            <a:spAutoFit/>
          </a:bodyPr>
          <a:lstStyle/>
          <a:p>
            <a:pPr algn="ctr">
              <a:spcBef>
                <a:spcPct val="50000"/>
              </a:spcBef>
            </a:pPr>
            <a:r>
              <a:rPr lang="en-US" sz="2400">
                <a:solidFill>
                  <a:srgbClr val="FF0000"/>
                </a:solidFill>
              </a:rPr>
              <a:t>NOTE:  These are influences, NOT EXCUSES!!!!!!!  </a:t>
            </a:r>
          </a:p>
          <a:p>
            <a:pPr algn="ctr">
              <a:spcBef>
                <a:spcPct val="50000"/>
              </a:spcBef>
            </a:pPr>
            <a:endParaRPr lang="en-US" sz="240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Radial</Template>
  <TotalTime>238</TotalTime>
  <Words>1711</Words>
  <Application>Microsoft Office PowerPoint</Application>
  <PresentationFormat>On-screen Show (4:3)</PresentationFormat>
  <Paragraphs>238</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Radial</vt:lpstr>
      <vt:lpstr>Understanding By Design</vt:lpstr>
      <vt:lpstr>Backward Design</vt:lpstr>
      <vt:lpstr>Teachers are designers…or are they?</vt:lpstr>
      <vt:lpstr>Teachers are designers…or are they?</vt:lpstr>
      <vt:lpstr>Teachers are designers…or are they?</vt:lpstr>
      <vt:lpstr>Standards Shape an Architect’s Work</vt:lpstr>
      <vt:lpstr>Standards Shape a Teacher’s Work</vt:lpstr>
      <vt:lpstr>Standards Shape a Teacher’s Work</vt:lpstr>
      <vt:lpstr>Factors That Influence Design</vt:lpstr>
      <vt:lpstr>NOOOOO EXCUSES!</vt:lpstr>
      <vt:lpstr>“If you don’t know exactly where you are going, then any road will get you there.”</vt:lpstr>
      <vt:lpstr>How do we…</vt:lpstr>
      <vt:lpstr>How do we eliminate hope as our primary strategy?</vt:lpstr>
      <vt:lpstr>Let’s Review…</vt:lpstr>
      <vt:lpstr>Framework for Strategic Leadership</vt:lpstr>
      <vt:lpstr>U.B.D.  -  Look Familiar?</vt:lpstr>
      <vt:lpstr>Three Stages of Backward Design</vt:lpstr>
      <vt:lpstr>Stage 1:  Identify desired results </vt:lpstr>
      <vt:lpstr>Stage 2: Determine Acceptable Evidence</vt:lpstr>
      <vt:lpstr>Stage 3: Plan Learning Experiences and Instruction</vt:lpstr>
      <vt:lpstr>Stage 3: Plan Learning Experiences and Instruction</vt:lpstr>
      <vt:lpstr>The Logic of Backward Design</vt:lpstr>
      <vt:lpstr>The Rubber Meets the Road with ASSESSMENT</vt:lpstr>
      <vt:lpstr>Learning w/o UBD</vt:lpstr>
      <vt:lpstr>Learning w/o UBD</vt:lpstr>
      <vt:lpstr>Oh Sh*&amp;)(^&amp;%$#@&amp;)!</vt:lpstr>
      <vt:lpstr>Learning With Vision (U.B.D.)</vt:lpstr>
      <vt:lpstr>Backwards Design Templates (software)</vt:lpstr>
      <vt:lpstr>UBD 1 pg.Template “Gestalt”</vt:lpstr>
      <vt:lpstr>One page Template –Stage One</vt:lpstr>
      <vt:lpstr>One page Template –Stage Two</vt:lpstr>
      <vt:lpstr>One page Template –Stage Three</vt:lpstr>
      <vt:lpstr>UBD Design Standards (p. 28)</vt:lpstr>
      <vt:lpstr>UBD Scope of Intelligent Tools </vt:lpstr>
      <vt:lpstr>UBD Tools  (TMT’s)</vt:lpstr>
      <vt:lpstr>Read UBD in Action with Bob James</vt:lpstr>
      <vt:lpstr>The UBD Design Matrix (Figure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By Design</dc:title>
  <dc:creator>Owner</dc:creator>
  <cp:lastModifiedBy>FSUTEAM</cp:lastModifiedBy>
  <cp:revision>28</cp:revision>
  <dcterms:created xsi:type="dcterms:W3CDTF">2009-12-23T20:42:41Z</dcterms:created>
  <dcterms:modified xsi:type="dcterms:W3CDTF">2011-10-06T13:21:17Z</dcterms:modified>
</cp:coreProperties>
</file>